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Lst>
  <p:sldSz cx="11998325" cy="7559675"/>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0" autoAdjust="0"/>
    <p:restoredTop sz="94660"/>
  </p:normalViewPr>
  <p:slideViewPr>
    <p:cSldViewPr snapToGrid="0">
      <p:cViewPr>
        <p:scale>
          <a:sx n="75" d="100"/>
          <a:sy n="75" d="100"/>
        </p:scale>
        <p:origin x="8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115"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 </a:t>
            </a:r>
          </a:p>
        </p:txBody>
      </p:sp>
      <p:sp>
        <p:nvSpPr>
          <p:cNvPr id="116"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 </a:t>
            </a:r>
          </a:p>
        </p:txBody>
      </p:sp>
      <p:sp>
        <p:nvSpPr>
          <p:cNvPr id="117"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 </a:t>
            </a:r>
          </a:p>
        </p:txBody>
      </p:sp>
      <p:sp>
        <p:nvSpPr>
          <p:cNvPr id="118" name="PlaceHolder 5"/>
          <p:cNvSpPr>
            <a:spLocks noGrp="1"/>
          </p:cNvSpPr>
          <p:nvPr>
            <p:ph type="sldNum"/>
          </p:nvPr>
        </p:nvSpPr>
        <p:spPr>
          <a:xfrm>
            <a:off x="4399200" y="9555480"/>
            <a:ext cx="3372840" cy="502560"/>
          </a:xfrm>
          <a:prstGeom prst="rect">
            <a:avLst/>
          </a:prstGeom>
        </p:spPr>
        <p:txBody>
          <a:bodyPr lIns="0" tIns="0" rIns="0" bIns="0" anchor="b"/>
          <a:lstStyle/>
          <a:p>
            <a:pPr algn="r"/>
            <a:fld id="{C3D2DC7C-53CB-44EB-BEA3-8190B28E6DD1}" type="slidenum">
              <a:rPr lang="en-US" sz="1400" b="0" strike="noStrike" spc="-1">
                <a:solidFill>
                  <a:srgbClr val="000000"/>
                </a:solidFill>
                <a:uFill>
                  <a:solidFill>
                    <a:srgbClr val="FFFFFF"/>
                  </a:solidFill>
                </a:uFill>
                <a:latin typeface="Times New Roman"/>
              </a:r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CustomShape 1"/>
          <p:cNvSpPr/>
          <p:nvPr/>
        </p:nvSpPr>
        <p:spPr>
          <a:xfrm>
            <a:off x="4231440" y="3600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r">
              <a:lnSpc>
                <a:spcPct val="100000"/>
              </a:lnSpc>
            </a:pPr>
            <a:fld id="{7854E58F-12D8-4B6B-8CC0-4A29E75B24A5}" type="datetime">
              <a:rPr lang="en-US" sz="1400" b="0" strike="noStrike" spc="-1">
                <a:solidFill>
                  <a:srgbClr val="DBF5F9"/>
                </a:solidFill>
                <a:uFill>
                  <a:solidFill>
                    <a:srgbClr val="FFFFFF"/>
                  </a:solidFill>
                </a:uFill>
                <a:latin typeface="Source Sans Pro"/>
                <a:ea typeface="DejaVu Sans"/>
              </a:rPr>
              <a:t>2/8/2018</a:t>
            </a:fld>
            <a:endParaRPr lang="en-US" sz="1400" b="0" strike="noStrike" spc="-1">
              <a:solidFill>
                <a:srgbClr val="000000"/>
              </a:solidFill>
              <a:uFill>
                <a:solidFill>
                  <a:srgbClr val="FFFFFF"/>
                </a:solidFill>
              </a:uFill>
              <a:latin typeface="Arial"/>
            </a:endParaRPr>
          </a:p>
        </p:txBody>
      </p:sp>
      <p:sp>
        <p:nvSpPr>
          <p:cNvPr id="469"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055CCC33-DC25-4E6F-A6A7-C46ED8689870}" type="slidenum">
              <a:rPr lang="en-US" sz="1400" b="0" strike="noStrike" spc="-1">
                <a:solidFill>
                  <a:srgbClr val="DBF5F9"/>
                </a:solidFill>
                <a:uFill>
                  <a:solidFill>
                    <a:srgbClr val="FFFFFF"/>
                  </a:solidFill>
                </a:uFill>
                <a:latin typeface="Source Sans Pro"/>
                <a:ea typeface="DejaVu Sans"/>
              </a:rPr>
              <a:t>1</a:t>
            </a:fld>
            <a:endParaRPr lang="en-US" sz="1400" b="0" strike="noStrike" spc="-1">
              <a:solidFill>
                <a:srgbClr val="000000"/>
              </a:solidFill>
              <a:uFill>
                <a:solidFill>
                  <a:srgbClr val="FFFFFF"/>
                </a:solidFill>
              </a:uFill>
              <a:latin typeface="Arial"/>
            </a:endParaRPr>
          </a:p>
        </p:txBody>
      </p:sp>
      <p:sp>
        <p:nvSpPr>
          <p:cNvPr id="470" name="PlaceHolder 3"/>
          <p:cNvSpPr>
            <a:spLocks noGrp="1"/>
          </p:cNvSpPr>
          <p:nvPr>
            <p:ph type="body"/>
          </p:nvPr>
        </p:nvSpPr>
        <p:spPr>
          <a:xfrm>
            <a:off x="374760" y="5480640"/>
            <a:ext cx="6823440" cy="480960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89"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FB1638B9-024A-49D5-8790-43EC4BE19FA9}" type="slidenum">
              <a:rPr lang="en-US" sz="1400" b="0" strike="noStrike" spc="-1">
                <a:solidFill>
                  <a:srgbClr val="000000"/>
                </a:solidFill>
                <a:uFill>
                  <a:solidFill>
                    <a:srgbClr val="FFFFFF"/>
                  </a:solidFill>
                </a:uFill>
                <a:latin typeface="Times New Roman"/>
                <a:ea typeface="+mn-ea"/>
              </a:rPr>
              <a:t>19</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91"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D6164A72-384B-4A01-BF6E-34F57EBCAD00}" type="slidenum">
              <a:rPr lang="en-US" sz="1400" b="0" strike="noStrike" spc="-1">
                <a:solidFill>
                  <a:srgbClr val="DBF5F9"/>
                </a:solidFill>
                <a:uFill>
                  <a:solidFill>
                    <a:srgbClr val="FFFFFF"/>
                  </a:solidFill>
                </a:uFill>
                <a:latin typeface="Source Sans Pro"/>
                <a:ea typeface="DejaVu Sans"/>
              </a:rPr>
              <a:t>26</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93"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67FD70CA-735F-4390-BFEC-07042F1A4402}" type="slidenum">
              <a:rPr lang="en-US" sz="1400" b="0" strike="noStrike" spc="-1">
                <a:solidFill>
                  <a:srgbClr val="000000"/>
                </a:solidFill>
                <a:uFill>
                  <a:solidFill>
                    <a:srgbClr val="FFFFFF"/>
                  </a:solidFill>
                </a:uFill>
                <a:latin typeface="Times New Roman"/>
                <a:ea typeface="+mn-ea"/>
              </a:rPr>
              <a:t>27</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95"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5199301C-4339-499F-8466-A73EF059519F}" type="slidenum">
              <a:rPr lang="en-US" sz="1400" b="0" strike="noStrike" spc="-1">
                <a:solidFill>
                  <a:srgbClr val="000000"/>
                </a:solidFill>
                <a:uFill>
                  <a:solidFill>
                    <a:srgbClr val="FFFFFF"/>
                  </a:solidFill>
                </a:uFill>
                <a:latin typeface="Times New Roman"/>
                <a:ea typeface="+mn-ea"/>
              </a:rPr>
              <a:t>28</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97"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9FF0252D-563B-4D1B-B140-B92CC5F90965}" type="slidenum">
              <a:rPr lang="en-US" sz="1400" b="0" strike="noStrike" spc="-1">
                <a:solidFill>
                  <a:srgbClr val="000000"/>
                </a:solidFill>
                <a:uFill>
                  <a:solidFill>
                    <a:srgbClr val="FFFFFF"/>
                  </a:solidFill>
                </a:uFill>
                <a:latin typeface="Times New Roman"/>
                <a:ea typeface="+mn-ea"/>
              </a:rPr>
              <a:t>31</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99"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480C22CF-AB54-4583-B1F7-EB5F2FB6536B}" type="slidenum">
              <a:rPr lang="en-US" sz="1400" b="0" strike="noStrike" spc="-1">
                <a:solidFill>
                  <a:srgbClr val="000000"/>
                </a:solidFill>
                <a:uFill>
                  <a:solidFill>
                    <a:srgbClr val="FFFFFF"/>
                  </a:solidFill>
                </a:uFill>
                <a:latin typeface="Times New Roman"/>
                <a:ea typeface="+mn-ea"/>
              </a:rPr>
              <a:t>35</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501"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EC234264-9BD8-468D-84F6-80E149E25AB9}" type="slidenum">
              <a:rPr lang="en-US" sz="1400" b="0" strike="noStrike" spc="-1">
                <a:solidFill>
                  <a:srgbClr val="DBF5F9"/>
                </a:solidFill>
                <a:uFill>
                  <a:solidFill>
                    <a:srgbClr val="FFFFFF"/>
                  </a:solidFill>
                </a:uFill>
                <a:latin typeface="Source Sans Pro"/>
                <a:ea typeface="DejaVu Sans"/>
              </a:rPr>
              <a:t>37</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p:cNvSpPr>
          <p:nvPr>
            <p:ph type="body"/>
          </p:nvPr>
        </p:nvSpPr>
        <p:spPr>
          <a:xfrm>
            <a:off x="1044000" y="5096520"/>
            <a:ext cx="5469840" cy="4485240"/>
          </a:xfrm>
          <a:prstGeom prst="rect">
            <a:avLst/>
          </a:prstGeom>
        </p:spPr>
        <p:txBody>
          <a:bodyPr lIns="0" tIns="0" rIns="0" bIns="0"/>
          <a:lstStyle/>
          <a:p>
            <a:r>
              <a:rPr lang="en-US" sz="2000" b="0" strike="noStrike" spc="-1">
                <a:solidFill>
                  <a:srgbClr val="000000"/>
                </a:solidFill>
                <a:uFill>
                  <a:solidFill>
                    <a:srgbClr val="FFFFFF"/>
                  </a:solidFill>
                </a:uFill>
                <a:latin typeface="Arial"/>
              </a:rPr>
              <a:t>Individual nodes in a Neural network emulate the biological neurons, by taking input data and performing simple operations on data, and selectively passing the results on to other  neurons.</a:t>
            </a:r>
          </a:p>
          <a:p>
            <a:r>
              <a:rPr lang="en-US" sz="2000" b="0" strike="noStrike" spc="-1">
                <a:solidFill>
                  <a:srgbClr val="000000"/>
                </a:solidFill>
                <a:uFill>
                  <a:solidFill>
                    <a:srgbClr val="FFFFFF"/>
                  </a:solidFill>
                </a:uFill>
                <a:latin typeface="Arial"/>
              </a:rPr>
              <a:t>The output of each neuron is called an Activation.</a:t>
            </a:r>
          </a:p>
        </p:txBody>
      </p:sp>
      <p:sp>
        <p:nvSpPr>
          <p:cNvPr id="503"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7F8EABE4-556D-42A8-B0E5-C1D09E1D6D53}" type="slidenum">
              <a:rPr lang="en-US" sz="1400" b="0" strike="noStrike" spc="-1">
                <a:solidFill>
                  <a:srgbClr val="DBF5F9"/>
                </a:solidFill>
                <a:uFill>
                  <a:solidFill>
                    <a:srgbClr val="FFFFFF"/>
                  </a:solidFill>
                </a:uFill>
                <a:latin typeface="Source Sans Pro"/>
                <a:ea typeface="DejaVu Sans"/>
              </a:rPr>
              <a:t>39</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p:cNvSpPr>
          <p:nvPr>
            <p:ph type="body"/>
          </p:nvPr>
        </p:nvSpPr>
        <p:spPr>
          <a:xfrm>
            <a:off x="1044000" y="5096520"/>
            <a:ext cx="5469840" cy="4485240"/>
          </a:xfrm>
          <a:prstGeom prst="rect">
            <a:avLst/>
          </a:prstGeom>
        </p:spPr>
        <p:txBody>
          <a:bodyPr lIns="0" tIns="0" rIns="0" bIns="0"/>
          <a:lstStyle/>
          <a:p>
            <a:r>
              <a:rPr lang="en-US" sz="2000" b="0" strike="noStrike" spc="-1">
                <a:solidFill>
                  <a:srgbClr val="000000"/>
                </a:solidFill>
                <a:uFill>
                  <a:solidFill>
                    <a:srgbClr val="FFFFFF"/>
                  </a:solidFill>
                </a:uFill>
                <a:latin typeface="Arial"/>
              </a:rPr>
              <a:t>Explain what these terms are with examples</a:t>
            </a:r>
          </a:p>
        </p:txBody>
      </p:sp>
      <p:sp>
        <p:nvSpPr>
          <p:cNvPr id="505"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D4519617-2106-452C-8D24-04B0728C5755}" type="slidenum">
              <a:rPr lang="en-US" sz="1400" b="0" strike="noStrike" spc="-1">
                <a:solidFill>
                  <a:srgbClr val="DBF5F9"/>
                </a:solidFill>
                <a:uFill>
                  <a:solidFill>
                    <a:srgbClr val="FFFFFF"/>
                  </a:solidFill>
                </a:uFill>
                <a:latin typeface="Source Sans Pro"/>
                <a:ea typeface="DejaVu Sans"/>
              </a:rPr>
              <a:t>40</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p:cNvSpPr>
          <p:nvPr>
            <p:ph type="body"/>
          </p:nvPr>
        </p:nvSpPr>
        <p:spPr>
          <a:xfrm>
            <a:off x="1044000" y="5096520"/>
            <a:ext cx="5469840" cy="4485240"/>
          </a:xfrm>
          <a:prstGeom prst="rect">
            <a:avLst/>
          </a:prstGeom>
        </p:spPr>
        <p:txBody>
          <a:bodyPr lIns="0" tIns="0" rIns="0" bIns="0"/>
          <a:lstStyle/>
          <a:p>
            <a:r>
              <a:rPr lang="en-US" sz="2000" b="0" strike="noStrike" spc="-1">
                <a:solidFill>
                  <a:srgbClr val="000000"/>
                </a:solidFill>
                <a:uFill>
                  <a:solidFill>
                    <a:srgbClr val="FFFFFF"/>
                  </a:solidFill>
                </a:uFill>
                <a:latin typeface="Arial"/>
              </a:rPr>
              <a:t>How they relate to a Synapse</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What are they and which one to use</a:t>
            </a:r>
          </a:p>
          <a:p>
            <a:r>
              <a:rPr lang="en-US" sz="2000" b="0" strike="noStrike" spc="-1">
                <a:solidFill>
                  <a:srgbClr val="000000"/>
                </a:solidFill>
                <a:uFill>
                  <a:solidFill>
                    <a:srgbClr val="FFFFFF"/>
                  </a:solidFill>
                </a:uFill>
                <a:latin typeface="Open Sans"/>
              </a:rPr>
              <a:t>Activation functions are functions which take an input signal and convert it to an output signal. Activation functions introduce non-linearity to the networks </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What does an artificial Neuron do, it calculates a weighted sum of its inputs , adds a bias and then decides whether it should be fired or not.</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Y = Sum( weights * inputs) + bias</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Here the Neuron does not know the  bounds of the value, ( -infinity/+infinity), the question is, how do we decide to fire the neuron or not.</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Give an example:  Hold  a chocolate holding it out to the class, somebody will come and take it, that’s an eg of a neuron firing.</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The Step Function</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It has outputs 0 ( not activated) / 1 (activated).  One may think that’s perfect, the neuron fires or does not fire.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It has its limitations, if the neuron fires, then all neurons attached to it fire as well.  </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Useful for Binary Classifications.</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SIGMOID</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Its Non linear, used a lot,  activations are range bound (0,1)</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Vanishing gradients, towards the end of the sigmoid function, than the network refuses to learn, becomes very slow in converging</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Not Zero centered</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TanH</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Very similar to the Sigmoid  the gradient is stronger than Sigmoid and range bound ( -1,1)</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Zero centered</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Vanishing gradient problem,</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ReLu ( Rectified Linear Units)</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Looks like a linear function, in the positive axis range is ( 0,infinity)</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Computationally less expensive, but for gradients -&gt; 0 , the weights will not get updated, and those neurons will not fire, and will stop responding to their inputs. </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This is the Dying ReLu problem, where a part of the network can become passive. ( to  overcome we use Leaky ReLu)</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Used only in Hidden Layers not to be used in output layer.</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Nb: the gradient of the sigmid function vanishes as we increase or decrease x, RELU gradient  does not vanish as we increase x.</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Leaky ReLu ( leaky Linear Units)</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Allow a small non zero gradient. Range is (-infinity, Infinity)</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Open Sans"/>
              </a:rPr>
              <a:t>One of the ways to fix the dying ReLu problem</a:t>
            </a:r>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p:txBody>
      </p:sp>
      <p:sp>
        <p:nvSpPr>
          <p:cNvPr id="507"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288E83-7A2A-41AF-873D-4F66A4213DD9}" type="slidenum">
              <a:rPr lang="en-US" sz="1400" b="0" strike="noStrike" spc="-1">
                <a:solidFill>
                  <a:srgbClr val="DBF5F9"/>
                </a:solidFill>
                <a:uFill>
                  <a:solidFill>
                    <a:srgbClr val="FFFFFF"/>
                  </a:solidFill>
                </a:uFill>
                <a:latin typeface="Source Sans Pro"/>
                <a:ea typeface="DejaVu Sans"/>
              </a:rPr>
              <a:t>41</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CustomShape 1"/>
          <p:cNvSpPr/>
          <p:nvPr/>
        </p:nvSpPr>
        <p:spPr>
          <a:xfrm>
            <a:off x="4231440" y="3600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r">
              <a:lnSpc>
                <a:spcPct val="100000"/>
              </a:lnSpc>
            </a:pPr>
            <a:fld id="{E660558C-6179-4608-8D4B-F52A6C814639}" type="datetime">
              <a:rPr lang="en-US" sz="1400" b="0" strike="noStrike" spc="-1">
                <a:solidFill>
                  <a:srgbClr val="DBF5F9"/>
                </a:solidFill>
                <a:uFill>
                  <a:solidFill>
                    <a:srgbClr val="FFFFFF"/>
                  </a:solidFill>
                </a:uFill>
                <a:latin typeface="Source Sans Pro"/>
                <a:ea typeface="DejaVu Sans"/>
              </a:rPr>
              <a:t>2/8/2018</a:t>
            </a:fld>
            <a:endParaRPr lang="en-US" sz="1400" b="0" strike="noStrike" spc="-1">
              <a:solidFill>
                <a:srgbClr val="000000"/>
              </a:solidFill>
              <a:uFill>
                <a:solidFill>
                  <a:srgbClr val="FFFFFF"/>
                </a:solidFill>
              </a:uFill>
              <a:latin typeface="Arial"/>
            </a:endParaRPr>
          </a:p>
        </p:txBody>
      </p:sp>
      <p:sp>
        <p:nvSpPr>
          <p:cNvPr id="472"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31D0438D-B435-4F86-89C6-CE891FD29BFB}" type="slidenum">
              <a:rPr lang="en-US" sz="1400" b="0" strike="noStrike" spc="-1">
                <a:solidFill>
                  <a:srgbClr val="DBF5F9"/>
                </a:solidFill>
                <a:uFill>
                  <a:solidFill>
                    <a:srgbClr val="FFFFFF"/>
                  </a:solidFill>
                </a:uFill>
                <a:latin typeface="Source Sans Pro"/>
                <a:ea typeface="DejaVu Sans"/>
              </a:rPr>
              <a:t>2</a:t>
            </a:fld>
            <a:endParaRPr lang="en-US" sz="1400" b="0" strike="noStrike" spc="-1">
              <a:solidFill>
                <a:srgbClr val="000000"/>
              </a:solidFill>
              <a:uFill>
                <a:solidFill>
                  <a:srgbClr val="FFFFFF"/>
                </a:solidFill>
              </a:uFill>
              <a:latin typeface="Arial"/>
            </a:endParaRPr>
          </a:p>
        </p:txBody>
      </p:sp>
      <p:sp>
        <p:nvSpPr>
          <p:cNvPr id="473" name="PlaceHolder 3"/>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laceHolder 1"/>
          <p:cNvSpPr>
            <a:spLocks noGrp="1"/>
          </p:cNvSpPr>
          <p:nvPr>
            <p:ph type="body"/>
          </p:nvPr>
        </p:nvSpPr>
        <p:spPr>
          <a:xfrm>
            <a:off x="1044000" y="5096520"/>
            <a:ext cx="5469840" cy="4485240"/>
          </a:xfrm>
          <a:prstGeom prst="rect">
            <a:avLst/>
          </a:prstGeom>
        </p:spPr>
        <p:txBody>
          <a:bodyPr lIns="0" tIns="0" rIns="0" bIns="0"/>
          <a:lstStyle/>
          <a:p>
            <a:r>
              <a:rPr lang="en-US" sz="2000" b="0" strike="noStrike" spc="-1">
                <a:solidFill>
                  <a:srgbClr val="000000"/>
                </a:solidFill>
                <a:uFill>
                  <a:solidFill>
                    <a:srgbClr val="FFFFFF"/>
                  </a:solidFill>
                </a:uFill>
                <a:latin typeface="Arial"/>
              </a:rPr>
              <a:t>SoftMax</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Used for classification in the outer layer, because it provides a probability for different classes.</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Practical eg</a:t>
            </a:r>
          </a:p>
          <a:p>
            <a:r>
              <a:rPr lang="en-US" sz="2000" b="0" strike="noStrike" spc="-1">
                <a:solidFill>
                  <a:srgbClr val="000000"/>
                </a:solidFill>
                <a:uFill>
                  <a:solidFill>
                    <a:srgbClr val="FFFFFF"/>
                  </a:solidFill>
                </a:uFill>
                <a:latin typeface="Arial"/>
              </a:rPr>
              <a:t>Hold something in the hand and ask them to classify it in different classes.</a:t>
            </a:r>
          </a:p>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p:txBody>
      </p:sp>
      <p:sp>
        <p:nvSpPr>
          <p:cNvPr id="509"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2011E6E8-6F5E-4A64-BBC6-B4E929C98057}" type="slidenum">
              <a:rPr lang="en-US" sz="1400" b="0" strike="noStrike" spc="-1">
                <a:solidFill>
                  <a:srgbClr val="DBF5F9"/>
                </a:solidFill>
                <a:uFill>
                  <a:solidFill>
                    <a:srgbClr val="FFFFFF"/>
                  </a:solidFill>
                </a:uFill>
                <a:latin typeface="Source Sans Pro"/>
                <a:ea typeface="DejaVu Sans"/>
              </a:rPr>
              <a:t>42</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CustomShape 1"/>
          <p:cNvSpPr/>
          <p:nvPr/>
        </p:nvSpPr>
        <p:spPr>
          <a:xfrm>
            <a:off x="4231440" y="3600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r">
              <a:lnSpc>
                <a:spcPct val="100000"/>
              </a:lnSpc>
            </a:pPr>
            <a:fld id="{DA956B7F-3B22-4FAD-B872-809E397377CE}" type="datetime">
              <a:rPr lang="en-US" sz="1400" b="0" strike="noStrike" spc="-1">
                <a:solidFill>
                  <a:srgbClr val="DBF5F9"/>
                </a:solidFill>
                <a:uFill>
                  <a:solidFill>
                    <a:srgbClr val="FFFFFF"/>
                  </a:solidFill>
                </a:uFill>
                <a:latin typeface="Source Sans Pro"/>
                <a:ea typeface="DejaVu Sans"/>
              </a:rPr>
              <a:t>2/8/2018</a:t>
            </a:fld>
            <a:endParaRPr lang="en-US" sz="1400" b="0" strike="noStrike" spc="-1">
              <a:solidFill>
                <a:srgbClr val="000000"/>
              </a:solidFill>
              <a:uFill>
                <a:solidFill>
                  <a:srgbClr val="FFFFFF"/>
                </a:solidFill>
              </a:uFill>
              <a:latin typeface="Arial"/>
            </a:endParaRPr>
          </a:p>
        </p:txBody>
      </p:sp>
      <p:sp>
        <p:nvSpPr>
          <p:cNvPr id="511"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6DCCD1B-D044-4F0B-A043-1916A449694D}" type="slidenum">
              <a:rPr lang="en-US" sz="1400" b="0" strike="noStrike" spc="-1">
                <a:solidFill>
                  <a:srgbClr val="DBF5F9"/>
                </a:solidFill>
                <a:uFill>
                  <a:solidFill>
                    <a:srgbClr val="FFFFFF"/>
                  </a:solidFill>
                </a:uFill>
                <a:latin typeface="Source Sans Pro"/>
                <a:ea typeface="DejaVu Sans"/>
              </a:rPr>
              <a:t>58</a:t>
            </a:fld>
            <a:endParaRPr lang="en-US" sz="1400" b="0" strike="noStrike" spc="-1">
              <a:solidFill>
                <a:srgbClr val="000000"/>
              </a:solidFill>
              <a:uFill>
                <a:solidFill>
                  <a:srgbClr val="FFFFFF"/>
                </a:solidFill>
              </a:uFill>
              <a:latin typeface="Arial"/>
            </a:endParaRPr>
          </a:p>
        </p:txBody>
      </p:sp>
      <p:sp>
        <p:nvSpPr>
          <p:cNvPr id="512" name="PlaceHolder 3"/>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PlaceHolder 1"/>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75"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437EAA37-1BC0-42F5-9B80-52F14B907C18}" type="slidenum">
              <a:rPr lang="en-US" sz="1400" b="0" strike="noStrike" spc="-1">
                <a:solidFill>
                  <a:srgbClr val="DBF5F9"/>
                </a:solidFill>
                <a:uFill>
                  <a:solidFill>
                    <a:srgbClr val="FFFFFF"/>
                  </a:solidFill>
                </a:uFill>
                <a:latin typeface="Source Sans Pro"/>
                <a:ea typeface="DejaVu Sans"/>
              </a:rPr>
              <a:t>3</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77"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29D45875-7E08-4EA1-A854-EEAE5CF9BFE0}" type="slidenum">
              <a:rPr lang="en-US" sz="1400" b="0" strike="noStrike" spc="-1">
                <a:solidFill>
                  <a:srgbClr val="DBF5F9"/>
                </a:solidFill>
                <a:uFill>
                  <a:solidFill>
                    <a:srgbClr val="FFFFFF"/>
                  </a:solidFill>
                </a:uFill>
                <a:latin typeface="Source Sans Pro"/>
                <a:ea typeface="DejaVu Sans"/>
              </a:rPr>
              <a:t>4</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79"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CF6DA3A-2CA3-42B5-AEC0-195610D11147}" type="slidenum">
              <a:rPr lang="en-US" sz="1400" b="0" strike="noStrike" spc="-1">
                <a:solidFill>
                  <a:srgbClr val="DBF5F9"/>
                </a:solidFill>
                <a:uFill>
                  <a:solidFill>
                    <a:srgbClr val="FFFFFF"/>
                  </a:solidFill>
                </a:uFill>
                <a:latin typeface="Source Sans Pro"/>
                <a:ea typeface="DejaVu Sans"/>
              </a:rPr>
              <a:t>5</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p:cNvSpPr>
          <p:nvPr>
            <p:ph type="body"/>
          </p:nvPr>
        </p:nvSpPr>
        <p:spPr>
          <a:xfrm>
            <a:off x="777240" y="4777560"/>
            <a:ext cx="6217200" cy="4525560"/>
          </a:xfrm>
          <a:prstGeom prst="rect">
            <a:avLst/>
          </a:prstGeom>
        </p:spPr>
        <p:txBody>
          <a:bodyPr lIns="0" tIns="0" rIns="0" bIns="0"/>
          <a:lstStyle/>
          <a:p>
            <a:r>
              <a:rPr lang="en-US" sz="1200" b="1" strike="noStrike" spc="-1">
                <a:solidFill>
                  <a:srgbClr val="000000"/>
                </a:solidFill>
                <a:uFill>
                  <a:solidFill>
                    <a:srgbClr val="FFFFFF"/>
                  </a:solidFill>
                </a:uFill>
                <a:latin typeface="+mn-lt"/>
                <a:ea typeface="+mn-ea"/>
              </a:rPr>
              <a:t>(AI) is the ability of a machine or a computer program to think and learn.</a:t>
            </a:r>
            <a:endParaRPr lang="en-US" sz="1200" b="0" strike="noStrike" spc="-1">
              <a:solidFill>
                <a:srgbClr val="000000"/>
              </a:solidFill>
              <a:uFill>
                <a:solidFill>
                  <a:srgbClr val="FFFFFF"/>
                </a:solidFill>
              </a:uFill>
              <a:latin typeface="Arial"/>
            </a:endParaRPr>
          </a:p>
          <a:p>
            <a:endParaRPr lang="en-US" sz="1200" b="0" strike="noStrike" spc="-1">
              <a:solidFill>
                <a:srgbClr val="000000"/>
              </a:solidFill>
              <a:uFill>
                <a:solidFill>
                  <a:srgbClr val="FFFFFF"/>
                </a:solidFill>
              </a:uFill>
              <a:latin typeface="Arial"/>
            </a:endParaRPr>
          </a:p>
          <a:p>
            <a:r>
              <a:rPr lang="en-US" sz="1200" b="0" strike="noStrike" spc="-1">
                <a:solidFill>
                  <a:srgbClr val="000000"/>
                </a:solidFill>
                <a:uFill>
                  <a:solidFill>
                    <a:srgbClr val="FFFFFF"/>
                  </a:solidFill>
                </a:uFill>
                <a:latin typeface="+mn-lt"/>
                <a:ea typeface="+mn-ea"/>
              </a:rPr>
              <a:t>Machine learning is a field of computer science that gives computers the ability to learn without being explicitly programmed.</a:t>
            </a:r>
            <a:endParaRPr lang="en-US" sz="1200" b="0" strike="noStrike" spc="-1">
              <a:solidFill>
                <a:srgbClr val="000000"/>
              </a:solidFill>
              <a:uFill>
                <a:solidFill>
                  <a:srgbClr val="FFFFFF"/>
                </a:solidFill>
              </a:uFill>
              <a:latin typeface="Arial"/>
            </a:endParaRPr>
          </a:p>
          <a:p>
            <a:endParaRPr lang="en-US" sz="1200" b="0" strike="noStrike" spc="-1">
              <a:solidFill>
                <a:srgbClr val="000000"/>
              </a:solidFill>
              <a:uFill>
                <a:solidFill>
                  <a:srgbClr val="FFFFFF"/>
                </a:solidFill>
              </a:uFill>
              <a:latin typeface="Arial"/>
            </a:endParaRPr>
          </a:p>
          <a:p>
            <a:r>
              <a:rPr lang="en-US" sz="1200" b="0" strike="noStrike" spc="-1">
                <a:solidFill>
                  <a:srgbClr val="000000"/>
                </a:solidFill>
                <a:uFill>
                  <a:solidFill>
                    <a:srgbClr val="FFFFFF"/>
                  </a:solidFill>
                </a:uFill>
                <a:latin typeface="+mn-lt"/>
                <a:ea typeface="+mn-ea"/>
              </a:rPr>
              <a:t>Deep learning is a machine learning technique that teaches computers to learn by example.</a:t>
            </a:r>
            <a:endParaRPr lang="en-US" sz="1200" b="0" strike="noStrike" spc="-1">
              <a:solidFill>
                <a:srgbClr val="000000"/>
              </a:solidFill>
              <a:uFill>
                <a:solidFill>
                  <a:srgbClr val="FFFFFF"/>
                </a:solidFill>
              </a:uFill>
              <a:latin typeface="Arial"/>
            </a:endParaRPr>
          </a:p>
        </p:txBody>
      </p:sp>
      <p:sp>
        <p:nvSpPr>
          <p:cNvPr id="481"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2D5A5EA0-B384-4C14-BA34-44FD978F6ECA}" type="slidenum">
              <a:rPr lang="en-US" sz="1400" b="0" strike="noStrike" spc="-1">
                <a:solidFill>
                  <a:srgbClr val="000000"/>
                </a:solidFill>
                <a:uFill>
                  <a:solidFill>
                    <a:srgbClr val="FFFFFF"/>
                  </a:solidFill>
                </a:uFill>
                <a:latin typeface="Times New Roman"/>
                <a:ea typeface="+mn-ea"/>
              </a:rPr>
              <a:t>6</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p:cNvSpPr>
          <p:nvPr>
            <p:ph type="body"/>
          </p:nvPr>
        </p:nvSpPr>
        <p:spPr>
          <a:xfrm>
            <a:off x="1044000" y="5096520"/>
            <a:ext cx="5469840" cy="448524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83" name="CustomShape 2"/>
          <p:cNvSpPr/>
          <p:nvPr/>
        </p:nvSpPr>
        <p:spPr>
          <a:xfrm>
            <a:off x="4231440" y="9833400"/>
            <a:ext cx="2966400" cy="496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19936A9C-D2F8-4F44-93D7-584E3A033FF6}" type="slidenum">
              <a:rPr lang="en-US" sz="1400" b="0" strike="noStrike" spc="-1">
                <a:solidFill>
                  <a:srgbClr val="DBF5F9"/>
                </a:solidFill>
                <a:uFill>
                  <a:solidFill>
                    <a:srgbClr val="FFFFFF"/>
                  </a:solidFill>
                </a:uFill>
                <a:latin typeface="Source Sans Pro"/>
                <a:ea typeface="DejaVu Sans"/>
              </a:rPr>
              <a:t>8</a:t>
            </a:fld>
            <a:endParaRPr lang="en-US" sz="1400" b="0" strike="noStrike" spc="-1">
              <a:solidFill>
                <a:srgbClr val="000000"/>
              </a:solidFill>
              <a:uFill>
                <a:solidFill>
                  <a:srgbClr val="FFFFFF"/>
                </a:solidFill>
              </a:u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85"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84AA61C7-FCCC-4A6E-8451-A19A8CECB8C8}" type="slidenum">
              <a:rPr lang="en-US" sz="1400" b="0" strike="noStrike" spc="-1">
                <a:solidFill>
                  <a:srgbClr val="000000"/>
                </a:solidFill>
                <a:uFill>
                  <a:solidFill>
                    <a:srgbClr val="FFFFFF"/>
                  </a:solidFill>
                </a:uFill>
                <a:latin typeface="Times New Roman"/>
                <a:ea typeface="+mn-ea"/>
              </a:rPr>
              <a:t>10</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487"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E656AEA5-315C-4912-883E-FD4B24AC395A}" type="slidenum">
              <a:rPr lang="en-US" sz="1400" b="0" strike="noStrike" spc="-1">
                <a:solidFill>
                  <a:srgbClr val="000000"/>
                </a:solidFill>
                <a:uFill>
                  <a:solidFill>
                    <a:srgbClr val="FFFFFF"/>
                  </a:solidFill>
                </a:uFill>
                <a:latin typeface="Times New Roman"/>
                <a:ea typeface="+mn-ea"/>
              </a:rPr>
              <a:t>16</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599760" y="176868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599760" y="405864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1329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5997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59976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25088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790200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790200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36" name="PlaceHolder 6"/>
          <p:cNvSpPr>
            <a:spLocks noGrp="1"/>
          </p:cNvSpPr>
          <p:nvPr>
            <p:ph type="body"/>
          </p:nvPr>
        </p:nvSpPr>
        <p:spPr>
          <a:xfrm>
            <a:off x="425088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37" name="PlaceHolder 7"/>
          <p:cNvSpPr>
            <a:spLocks noGrp="1"/>
          </p:cNvSpPr>
          <p:nvPr>
            <p:ph type="body"/>
          </p:nvPr>
        </p:nvSpPr>
        <p:spPr>
          <a:xfrm>
            <a:off x="59976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1" name="PlaceHolder 2"/>
          <p:cNvSpPr>
            <a:spLocks noGrp="1"/>
          </p:cNvSpPr>
          <p:nvPr>
            <p:ph type="subTitle"/>
          </p:nvPr>
        </p:nvSpPr>
        <p:spPr>
          <a:xfrm>
            <a:off x="599760" y="1768680"/>
            <a:ext cx="10798200" cy="43840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599760" y="1768680"/>
            <a:ext cx="1079820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5" name="PlaceHolder 2"/>
          <p:cNvSpPr>
            <a:spLocks noGrp="1"/>
          </p:cNvSpPr>
          <p:nvPr>
            <p:ph type="body"/>
          </p:nvPr>
        </p:nvSpPr>
        <p:spPr>
          <a:xfrm>
            <a:off x="5997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46" name="PlaceHolder 3"/>
          <p:cNvSpPr>
            <a:spLocks noGrp="1"/>
          </p:cNvSpPr>
          <p:nvPr>
            <p:ph type="body"/>
          </p:nvPr>
        </p:nvSpPr>
        <p:spPr>
          <a:xfrm>
            <a:off x="61329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99760" y="301320"/>
            <a:ext cx="10798200" cy="58503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0"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51" name="PlaceHolder 3"/>
          <p:cNvSpPr>
            <a:spLocks noGrp="1"/>
          </p:cNvSpPr>
          <p:nvPr>
            <p:ph type="body"/>
          </p:nvPr>
        </p:nvSpPr>
        <p:spPr>
          <a:xfrm>
            <a:off x="5997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52" name="PlaceHolder 4"/>
          <p:cNvSpPr>
            <a:spLocks noGrp="1"/>
          </p:cNvSpPr>
          <p:nvPr>
            <p:ph type="body"/>
          </p:nvPr>
        </p:nvSpPr>
        <p:spPr>
          <a:xfrm>
            <a:off x="61329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599760" y="1768680"/>
            <a:ext cx="10798200" cy="43840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4" name="PlaceHolder 2"/>
          <p:cNvSpPr>
            <a:spLocks noGrp="1"/>
          </p:cNvSpPr>
          <p:nvPr>
            <p:ph type="body"/>
          </p:nvPr>
        </p:nvSpPr>
        <p:spPr>
          <a:xfrm>
            <a:off x="5997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55"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56" name="PlaceHolder 4"/>
          <p:cNvSpPr>
            <a:spLocks noGrp="1"/>
          </p:cNvSpPr>
          <p:nvPr>
            <p:ph type="body"/>
          </p:nvPr>
        </p:nvSpPr>
        <p:spPr>
          <a:xfrm>
            <a:off x="61329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8"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59"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60" name="PlaceHolder 4"/>
          <p:cNvSpPr>
            <a:spLocks noGrp="1"/>
          </p:cNvSpPr>
          <p:nvPr>
            <p:ph type="body"/>
          </p:nvPr>
        </p:nvSpPr>
        <p:spPr>
          <a:xfrm>
            <a:off x="599760" y="405864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2" name="PlaceHolder 2"/>
          <p:cNvSpPr>
            <a:spLocks noGrp="1"/>
          </p:cNvSpPr>
          <p:nvPr>
            <p:ph type="body"/>
          </p:nvPr>
        </p:nvSpPr>
        <p:spPr>
          <a:xfrm>
            <a:off x="599760" y="176868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63" name="PlaceHolder 3"/>
          <p:cNvSpPr>
            <a:spLocks noGrp="1"/>
          </p:cNvSpPr>
          <p:nvPr>
            <p:ph type="body"/>
          </p:nvPr>
        </p:nvSpPr>
        <p:spPr>
          <a:xfrm>
            <a:off x="599760" y="405864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5"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66"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67" name="PlaceHolder 4"/>
          <p:cNvSpPr>
            <a:spLocks noGrp="1"/>
          </p:cNvSpPr>
          <p:nvPr>
            <p:ph type="body"/>
          </p:nvPr>
        </p:nvSpPr>
        <p:spPr>
          <a:xfrm>
            <a:off x="61329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68" name="PlaceHolder 5"/>
          <p:cNvSpPr>
            <a:spLocks noGrp="1"/>
          </p:cNvSpPr>
          <p:nvPr>
            <p:ph type="body"/>
          </p:nvPr>
        </p:nvSpPr>
        <p:spPr>
          <a:xfrm>
            <a:off x="5997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0" name="PlaceHolder 2"/>
          <p:cNvSpPr>
            <a:spLocks noGrp="1"/>
          </p:cNvSpPr>
          <p:nvPr>
            <p:ph type="body"/>
          </p:nvPr>
        </p:nvSpPr>
        <p:spPr>
          <a:xfrm>
            <a:off x="59976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71" name="PlaceHolder 3"/>
          <p:cNvSpPr>
            <a:spLocks noGrp="1"/>
          </p:cNvSpPr>
          <p:nvPr>
            <p:ph type="body"/>
          </p:nvPr>
        </p:nvSpPr>
        <p:spPr>
          <a:xfrm>
            <a:off x="425088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72" name="PlaceHolder 4"/>
          <p:cNvSpPr>
            <a:spLocks noGrp="1"/>
          </p:cNvSpPr>
          <p:nvPr>
            <p:ph type="body"/>
          </p:nvPr>
        </p:nvSpPr>
        <p:spPr>
          <a:xfrm>
            <a:off x="790200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73" name="PlaceHolder 5"/>
          <p:cNvSpPr>
            <a:spLocks noGrp="1"/>
          </p:cNvSpPr>
          <p:nvPr>
            <p:ph type="body"/>
          </p:nvPr>
        </p:nvSpPr>
        <p:spPr>
          <a:xfrm>
            <a:off x="790200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74" name="PlaceHolder 6"/>
          <p:cNvSpPr>
            <a:spLocks noGrp="1"/>
          </p:cNvSpPr>
          <p:nvPr>
            <p:ph type="body"/>
          </p:nvPr>
        </p:nvSpPr>
        <p:spPr>
          <a:xfrm>
            <a:off x="425088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75" name="PlaceHolder 7"/>
          <p:cNvSpPr>
            <a:spLocks noGrp="1"/>
          </p:cNvSpPr>
          <p:nvPr>
            <p:ph type="body"/>
          </p:nvPr>
        </p:nvSpPr>
        <p:spPr>
          <a:xfrm>
            <a:off x="59976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9" name="PlaceHolder 2"/>
          <p:cNvSpPr>
            <a:spLocks noGrp="1"/>
          </p:cNvSpPr>
          <p:nvPr>
            <p:ph type="subTitle"/>
          </p:nvPr>
        </p:nvSpPr>
        <p:spPr>
          <a:xfrm>
            <a:off x="599760" y="1768680"/>
            <a:ext cx="10798200" cy="43840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81" name="PlaceHolder 2"/>
          <p:cNvSpPr>
            <a:spLocks noGrp="1"/>
          </p:cNvSpPr>
          <p:nvPr>
            <p:ph type="body"/>
          </p:nvPr>
        </p:nvSpPr>
        <p:spPr>
          <a:xfrm>
            <a:off x="599760" y="1768680"/>
            <a:ext cx="1079820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83" name="PlaceHolder 2"/>
          <p:cNvSpPr>
            <a:spLocks noGrp="1"/>
          </p:cNvSpPr>
          <p:nvPr>
            <p:ph type="body"/>
          </p:nvPr>
        </p:nvSpPr>
        <p:spPr>
          <a:xfrm>
            <a:off x="5997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84" name="PlaceHolder 3"/>
          <p:cNvSpPr>
            <a:spLocks noGrp="1"/>
          </p:cNvSpPr>
          <p:nvPr>
            <p:ph type="body"/>
          </p:nvPr>
        </p:nvSpPr>
        <p:spPr>
          <a:xfrm>
            <a:off x="61329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599760" y="1768680"/>
            <a:ext cx="1079820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99760" y="301320"/>
            <a:ext cx="10798200" cy="58503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88"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89" name="PlaceHolder 3"/>
          <p:cNvSpPr>
            <a:spLocks noGrp="1"/>
          </p:cNvSpPr>
          <p:nvPr>
            <p:ph type="body"/>
          </p:nvPr>
        </p:nvSpPr>
        <p:spPr>
          <a:xfrm>
            <a:off x="5997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90" name="PlaceHolder 4"/>
          <p:cNvSpPr>
            <a:spLocks noGrp="1"/>
          </p:cNvSpPr>
          <p:nvPr>
            <p:ph type="body"/>
          </p:nvPr>
        </p:nvSpPr>
        <p:spPr>
          <a:xfrm>
            <a:off x="61329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92" name="PlaceHolder 2"/>
          <p:cNvSpPr>
            <a:spLocks noGrp="1"/>
          </p:cNvSpPr>
          <p:nvPr>
            <p:ph type="body"/>
          </p:nvPr>
        </p:nvSpPr>
        <p:spPr>
          <a:xfrm>
            <a:off x="5997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93"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94" name="PlaceHolder 4"/>
          <p:cNvSpPr>
            <a:spLocks noGrp="1"/>
          </p:cNvSpPr>
          <p:nvPr>
            <p:ph type="body"/>
          </p:nvPr>
        </p:nvSpPr>
        <p:spPr>
          <a:xfrm>
            <a:off x="61329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96"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97"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98" name="PlaceHolder 4"/>
          <p:cNvSpPr>
            <a:spLocks noGrp="1"/>
          </p:cNvSpPr>
          <p:nvPr>
            <p:ph type="body"/>
          </p:nvPr>
        </p:nvSpPr>
        <p:spPr>
          <a:xfrm>
            <a:off x="599760" y="405864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00" name="PlaceHolder 2"/>
          <p:cNvSpPr>
            <a:spLocks noGrp="1"/>
          </p:cNvSpPr>
          <p:nvPr>
            <p:ph type="body"/>
          </p:nvPr>
        </p:nvSpPr>
        <p:spPr>
          <a:xfrm>
            <a:off x="599760" y="176868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01" name="PlaceHolder 3"/>
          <p:cNvSpPr>
            <a:spLocks noGrp="1"/>
          </p:cNvSpPr>
          <p:nvPr>
            <p:ph type="body"/>
          </p:nvPr>
        </p:nvSpPr>
        <p:spPr>
          <a:xfrm>
            <a:off x="599760" y="405864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03"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04"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05" name="PlaceHolder 4"/>
          <p:cNvSpPr>
            <a:spLocks noGrp="1"/>
          </p:cNvSpPr>
          <p:nvPr>
            <p:ph type="body"/>
          </p:nvPr>
        </p:nvSpPr>
        <p:spPr>
          <a:xfrm>
            <a:off x="61329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06" name="PlaceHolder 5"/>
          <p:cNvSpPr>
            <a:spLocks noGrp="1"/>
          </p:cNvSpPr>
          <p:nvPr>
            <p:ph type="body"/>
          </p:nvPr>
        </p:nvSpPr>
        <p:spPr>
          <a:xfrm>
            <a:off x="5997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08" name="PlaceHolder 2"/>
          <p:cNvSpPr>
            <a:spLocks noGrp="1"/>
          </p:cNvSpPr>
          <p:nvPr>
            <p:ph type="body"/>
          </p:nvPr>
        </p:nvSpPr>
        <p:spPr>
          <a:xfrm>
            <a:off x="59976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09" name="PlaceHolder 3"/>
          <p:cNvSpPr>
            <a:spLocks noGrp="1"/>
          </p:cNvSpPr>
          <p:nvPr>
            <p:ph type="body"/>
          </p:nvPr>
        </p:nvSpPr>
        <p:spPr>
          <a:xfrm>
            <a:off x="425088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10" name="PlaceHolder 4"/>
          <p:cNvSpPr>
            <a:spLocks noGrp="1"/>
          </p:cNvSpPr>
          <p:nvPr>
            <p:ph type="body"/>
          </p:nvPr>
        </p:nvSpPr>
        <p:spPr>
          <a:xfrm>
            <a:off x="7902000" y="176868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11" name="PlaceHolder 5"/>
          <p:cNvSpPr>
            <a:spLocks noGrp="1"/>
          </p:cNvSpPr>
          <p:nvPr>
            <p:ph type="body"/>
          </p:nvPr>
        </p:nvSpPr>
        <p:spPr>
          <a:xfrm>
            <a:off x="790200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12" name="PlaceHolder 6"/>
          <p:cNvSpPr>
            <a:spLocks noGrp="1"/>
          </p:cNvSpPr>
          <p:nvPr>
            <p:ph type="body"/>
          </p:nvPr>
        </p:nvSpPr>
        <p:spPr>
          <a:xfrm>
            <a:off x="425088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13" name="PlaceHolder 7"/>
          <p:cNvSpPr>
            <a:spLocks noGrp="1"/>
          </p:cNvSpPr>
          <p:nvPr>
            <p:ph type="body"/>
          </p:nvPr>
        </p:nvSpPr>
        <p:spPr>
          <a:xfrm>
            <a:off x="599760" y="4058640"/>
            <a:ext cx="347688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5997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61329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99760" y="301320"/>
            <a:ext cx="10798200" cy="58503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5997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61329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599760" y="1768680"/>
            <a:ext cx="5269320" cy="43840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132960" y="405864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99760" y="301320"/>
            <a:ext cx="10798200" cy="1261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5997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132960" y="1768680"/>
            <a:ext cx="526932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599760" y="4058640"/>
            <a:ext cx="10798200" cy="209088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99760" y="301320"/>
            <a:ext cx="10798200" cy="1261800"/>
          </a:xfrm>
          <a:prstGeom prst="rect">
            <a:avLst/>
          </a:prstGeom>
        </p:spPr>
        <p:txBody>
          <a:bodyPr lIns="0" tIns="0" rIns="0" bIns="0" anchor="ctr"/>
          <a:lstStyle/>
          <a:p>
            <a:r>
              <a:rPr lang="en-US" sz="18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599760" y="1768680"/>
            <a:ext cx="107982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99760" y="301320"/>
            <a:ext cx="10798200" cy="1261800"/>
          </a:xfrm>
          <a:prstGeom prst="rect">
            <a:avLst/>
          </a:prstGeom>
        </p:spPr>
        <p:txBody>
          <a:bodyPr lIns="0" tIns="0" rIns="0" bIns="0" anchor="ctr"/>
          <a:lstStyle/>
          <a:p>
            <a:r>
              <a:rPr lang="en-US" sz="1800" b="0" strike="noStrike" spc="-1">
                <a:solidFill>
                  <a:srgbClr val="000000"/>
                </a:solidFill>
                <a:uFill>
                  <a:solidFill>
                    <a:srgbClr val="FFFFFF"/>
                  </a:solidFill>
                </a:uFill>
                <a:latin typeface="Arial"/>
              </a:rPr>
              <a:t>Click to edit the title text format</a:t>
            </a:r>
          </a:p>
        </p:txBody>
      </p:sp>
      <p:sp>
        <p:nvSpPr>
          <p:cNvPr id="39" name="PlaceHolder 2"/>
          <p:cNvSpPr>
            <a:spLocks noGrp="1"/>
          </p:cNvSpPr>
          <p:nvPr>
            <p:ph type="body"/>
          </p:nvPr>
        </p:nvSpPr>
        <p:spPr>
          <a:xfrm>
            <a:off x="599760" y="1768680"/>
            <a:ext cx="107982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99760" y="301320"/>
            <a:ext cx="10797840" cy="1261440"/>
          </a:xfrm>
          <a:prstGeom prst="rect">
            <a:avLst/>
          </a:prstGeom>
        </p:spPr>
        <p:txBody>
          <a:bodyPr lIns="0" tIns="0" rIns="0" bIns="0" anchor="ctr"/>
          <a:lstStyle/>
          <a:p>
            <a:r>
              <a:rPr lang="en-US" sz="1800" b="0" strike="noStrike" spc="-1">
                <a:solidFill>
                  <a:srgbClr val="000000"/>
                </a:solidFill>
                <a:uFill>
                  <a:solidFill>
                    <a:srgbClr val="FFFFFF"/>
                  </a:solidFill>
                </a:uFill>
                <a:latin typeface="Arial"/>
              </a:rPr>
              <a:t>Click to edit the title text format</a:t>
            </a:r>
          </a:p>
        </p:txBody>
      </p:sp>
      <p:sp>
        <p:nvSpPr>
          <p:cNvPr id="77" name="PlaceHolder 2"/>
          <p:cNvSpPr>
            <a:spLocks noGrp="1"/>
          </p:cNvSpPr>
          <p:nvPr>
            <p:ph type="body"/>
          </p:nvPr>
        </p:nvSpPr>
        <p:spPr>
          <a:xfrm>
            <a:off x="599760" y="1768680"/>
            <a:ext cx="107982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7.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giant.gfycat.com/LazyGiddyDove.webm"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hyperlink" Target="https://techcrunch.com/2017/08/03/high-schooler-makes-3d-printed-machine-learning-powered-eye-disease-diagnosis-system/"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mashable.com/2017/07/28/16-year-old-ai-genius/#7RErBIInViqQ" TargetMode="External"/><Relationship Id="rId5" Type="http://schemas.openxmlformats.org/officeDocument/2006/relationships/hyperlink" Target="https://qz.com/920091/a-west-virginia-teen-taught-himself-how-to-build-a-rapping-ai-using-kanye-west-lyrics/" TargetMode="External"/><Relationship Id="rId4" Type="http://schemas.openxmlformats.org/officeDocument/2006/relationships/hyperlink" Target="http://www.businessinsider.com/google-showcases-teen-programmer-helping-diagnose-cancer-2017-5"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mailto:aliasgertalib@gmail.com"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365760" y="301320"/>
            <a:ext cx="11337120" cy="44517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r>
              <a:rPr lang="en-US" sz="8000" b="0" strike="noStrike" spc="-1">
                <a:solidFill>
                  <a:srgbClr val="04617B"/>
                </a:solidFill>
                <a:uFill>
                  <a:solidFill>
                    <a:srgbClr val="FFFFFF"/>
                  </a:solidFill>
                </a:uFill>
                <a:latin typeface="Source Sans Pro Light"/>
                <a:ea typeface="DejaVu Sans"/>
              </a:rPr>
              <a:t>KISS</a:t>
            </a:r>
            <a:br/>
            <a:r>
              <a:rPr lang="en-US" sz="1500" b="0" strike="noStrike" spc="-1">
                <a:solidFill>
                  <a:srgbClr val="04617B"/>
                </a:solidFill>
                <a:uFill>
                  <a:solidFill>
                    <a:srgbClr val="FFFFFF"/>
                  </a:solidFill>
                </a:uFill>
                <a:latin typeface="Source Sans Pro Light"/>
                <a:ea typeface="DejaVu Sans"/>
              </a:rPr>
              <a:t>(Keep it simple, stupid)</a:t>
            </a:r>
            <a:br/>
            <a:br/>
            <a:r>
              <a:rPr lang="en-US" sz="8000" b="0" strike="noStrike" spc="-1">
                <a:solidFill>
                  <a:srgbClr val="04617B"/>
                </a:solidFill>
                <a:uFill>
                  <a:solidFill>
                    <a:srgbClr val="FFFFFF"/>
                  </a:solidFill>
                </a:uFill>
                <a:latin typeface="Source Sans Pro Light"/>
                <a:ea typeface="DejaVu Sans"/>
              </a:rPr>
              <a:t>Deep Learning</a:t>
            </a:r>
            <a:endParaRPr lang="en-US" sz="8000" b="0" strike="noStrike" spc="-1">
              <a:solidFill>
                <a:srgbClr val="000000"/>
              </a:solidFill>
              <a:uFill>
                <a:solidFill>
                  <a:srgbClr val="FFFFFF"/>
                </a:solidFill>
              </a:uFill>
              <a:latin typeface="Arial"/>
            </a:endParaRPr>
          </a:p>
          <a:p>
            <a:pPr>
              <a:lnSpc>
                <a:spcPct val="100000"/>
              </a:lnSpc>
            </a:pPr>
            <a:r>
              <a:rPr lang="en-US" sz="3600" b="1" strike="noStrike" spc="-1">
                <a:solidFill>
                  <a:srgbClr val="00B050"/>
                </a:solidFill>
                <a:uFill>
                  <a:solidFill>
                    <a:srgbClr val="FFFFFF"/>
                  </a:solidFill>
                </a:uFill>
                <a:latin typeface="Source Sans Pro Light"/>
                <a:ea typeface="DejaVu Sans"/>
              </a:rPr>
              <a:t>Convoluted Neural Networks</a:t>
            </a:r>
            <a:endParaRPr lang="en-US" sz="3600" b="0" strike="noStrike" spc="-1">
              <a:solidFill>
                <a:srgbClr val="000000"/>
              </a:solidFill>
              <a:uFill>
                <a:solidFill>
                  <a:srgbClr val="FFFFFF"/>
                </a:solidFill>
              </a:uFill>
              <a:latin typeface="Arial"/>
            </a:endParaRPr>
          </a:p>
        </p:txBody>
      </p:sp>
      <p:sp>
        <p:nvSpPr>
          <p:cNvPr id="120" name="CustomShape 2"/>
          <p:cNvSpPr/>
          <p:nvPr/>
        </p:nvSpPr>
        <p:spPr>
          <a:xfrm>
            <a:off x="552960" y="5216400"/>
            <a:ext cx="11311920" cy="4383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US" sz="3600" b="1" strike="noStrike" spc="-1">
                <a:solidFill>
                  <a:srgbClr val="DBF5F9"/>
                </a:solidFill>
                <a:uFill>
                  <a:solidFill>
                    <a:srgbClr val="FFFFFF"/>
                  </a:solidFill>
                </a:uFill>
                <a:latin typeface="Source Sans Pro"/>
                <a:ea typeface="Droid Sans"/>
              </a:rPr>
              <a:t>+ Deep Learning</a:t>
            </a:r>
            <a:endParaRPr lang="en-US" sz="3600" b="0" strike="noStrike" spc="-1">
              <a:solidFill>
                <a:srgbClr val="000000"/>
              </a:solidFill>
              <a:uFill>
                <a:solidFill>
                  <a:srgbClr val="FFFFFF"/>
                </a:solidFill>
              </a:uFill>
              <a:latin typeface="Arial"/>
            </a:endParaRPr>
          </a:p>
          <a:p>
            <a:pPr>
              <a:lnSpc>
                <a:spcPct val="100000"/>
              </a:lnSpc>
            </a:pPr>
            <a:r>
              <a:rPr lang="en-US" sz="3600" b="1" strike="noStrike" spc="-1">
                <a:solidFill>
                  <a:srgbClr val="DBF5F9"/>
                </a:solidFill>
                <a:uFill>
                  <a:solidFill>
                    <a:srgbClr val="FFFFFF"/>
                  </a:solidFill>
                </a:uFill>
                <a:latin typeface="Source Sans Pro"/>
                <a:ea typeface="Droid Sans"/>
              </a:rPr>
              <a:t>- Calculus</a:t>
            </a:r>
            <a:endParaRPr lang="en-US" sz="3600" b="0" strike="noStrike" spc="-1">
              <a:solidFill>
                <a:srgbClr val="000000"/>
              </a:solidFill>
              <a:uFill>
                <a:solidFill>
                  <a:srgbClr val="FFFFFF"/>
                </a:solidFill>
              </a:uFill>
              <a:latin typeface="Arial"/>
            </a:endParaRPr>
          </a:p>
          <a:p>
            <a:pPr>
              <a:lnSpc>
                <a:spcPct val="100000"/>
              </a:lnSpc>
            </a:pPr>
            <a:endParaRPr lang="en-US" sz="3600" b="0" strike="noStrike" spc="-1">
              <a:solidFill>
                <a:srgbClr val="000000"/>
              </a:solidFill>
              <a:uFill>
                <a:solidFill>
                  <a:srgbClr val="FFFFFF"/>
                </a:solidFill>
              </a:uFill>
              <a:latin typeface="Arial"/>
            </a:endParaRPr>
          </a:p>
          <a:p>
            <a:pPr>
              <a:lnSpc>
                <a:spcPct val="100000"/>
              </a:lnSpc>
            </a:pPr>
            <a:r>
              <a:rPr lang="en-US" sz="2000" b="1" strike="noStrike" spc="-1">
                <a:solidFill>
                  <a:srgbClr val="DBF5F9"/>
                </a:solidFill>
                <a:uFill>
                  <a:solidFill>
                    <a:srgbClr val="FFFFFF"/>
                  </a:solidFill>
                </a:uFill>
                <a:latin typeface="Source Sans Pro"/>
                <a:ea typeface="Droid Sans"/>
              </a:rPr>
              <a:t>(Disclaimer: Images/text  have been taken from various sites of the internet)</a:t>
            </a:r>
            <a:endParaRPr lang="en-US" sz="2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1"/>
          <p:cNvSpPr txBox="1"/>
          <p:nvPr/>
        </p:nvSpPr>
        <p:spPr>
          <a:xfrm>
            <a:off x="512640" y="122400"/>
            <a:ext cx="10797840" cy="126144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Types of Deep Learning for Images    </a:t>
            </a:r>
          </a:p>
        </p:txBody>
      </p:sp>
      <p:sp>
        <p:nvSpPr>
          <p:cNvPr id="143" name="TextShape 2"/>
          <p:cNvSpPr txBox="1"/>
          <p:nvPr/>
        </p:nvSpPr>
        <p:spPr>
          <a:xfrm>
            <a:off x="208080" y="1768680"/>
            <a:ext cx="11581920" cy="566856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 </a:t>
            </a:r>
          </a:p>
          <a:p>
            <a:endParaRPr lang="en-US" sz="1800" b="0" strike="noStrike" spc="-1">
              <a:solidFill>
                <a:srgbClr val="000000"/>
              </a:solidFill>
              <a:uFill>
                <a:solidFill>
                  <a:srgbClr val="FFFFFF"/>
                </a:solidFill>
              </a:uFill>
              <a:latin typeface="Arial"/>
            </a:endParaRPr>
          </a:p>
          <a:p>
            <a:endParaRPr lang="en-US" sz="1800" b="0" strike="noStrike" spc="-1">
              <a:solidFill>
                <a:srgbClr val="000000"/>
              </a:solidFill>
              <a:uFill>
                <a:solidFill>
                  <a:srgbClr val="FFFFFF"/>
                </a:solidFill>
              </a:uFill>
              <a:latin typeface="Arial"/>
            </a:endParaRPr>
          </a:p>
        </p:txBody>
      </p:sp>
      <p:pic>
        <p:nvPicPr>
          <p:cNvPr id="144" name="Picture 3"/>
          <p:cNvPicPr/>
          <p:nvPr/>
        </p:nvPicPr>
        <p:blipFill>
          <a:blip r:embed="rId3"/>
          <a:stretch/>
        </p:blipFill>
        <p:spPr>
          <a:xfrm>
            <a:off x="198360" y="1935000"/>
            <a:ext cx="8924040" cy="3711960"/>
          </a:xfrm>
          <a:prstGeom prst="rect">
            <a:avLst/>
          </a:prstGeom>
          <a:ln>
            <a:noFill/>
          </a:ln>
        </p:spPr>
      </p:pic>
      <p:sp>
        <p:nvSpPr>
          <p:cNvPr id="145" name="CustomShape 3"/>
          <p:cNvSpPr/>
          <p:nvPr/>
        </p:nvSpPr>
        <p:spPr>
          <a:xfrm>
            <a:off x="256320" y="6141960"/>
            <a:ext cx="5279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Tonight,  I will be talking about Image classification</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2"/>
          <a:stretch/>
        </p:blipFill>
        <p:spPr>
          <a:xfrm>
            <a:off x="208080" y="2255760"/>
            <a:ext cx="4571640" cy="4723920"/>
          </a:xfrm>
          <a:prstGeom prst="rect">
            <a:avLst/>
          </a:prstGeom>
          <a:ln>
            <a:noFill/>
          </a:ln>
        </p:spPr>
      </p:pic>
      <p:pic>
        <p:nvPicPr>
          <p:cNvPr id="147" name="Picture 2"/>
          <p:cNvPicPr/>
          <p:nvPr/>
        </p:nvPicPr>
        <p:blipFill>
          <a:blip r:embed="rId3"/>
          <a:stretch/>
        </p:blipFill>
        <p:spPr>
          <a:xfrm>
            <a:off x="5770440" y="2255760"/>
            <a:ext cx="6195240" cy="4723920"/>
          </a:xfrm>
          <a:prstGeom prst="rect">
            <a:avLst/>
          </a:prstGeom>
          <a:ln>
            <a:noFill/>
          </a:ln>
        </p:spPr>
      </p:pic>
      <p:sp>
        <p:nvSpPr>
          <p:cNvPr id="148" name="CustomShape 1"/>
          <p:cNvSpPr/>
          <p:nvPr/>
        </p:nvSpPr>
        <p:spPr>
          <a:xfrm>
            <a:off x="189360" y="1646280"/>
            <a:ext cx="246852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Calibri"/>
                <a:ea typeface="DejaVu Sans"/>
              </a:rPr>
              <a:t>Traditional Programming</a:t>
            </a:r>
            <a:endParaRPr lang="en-US" sz="1800" b="0" strike="noStrike" spc="-1">
              <a:solidFill>
                <a:srgbClr val="000000"/>
              </a:solidFill>
              <a:uFill>
                <a:solidFill>
                  <a:srgbClr val="FFFFFF"/>
                </a:solidFill>
              </a:uFill>
              <a:latin typeface="Arial"/>
            </a:endParaRPr>
          </a:p>
        </p:txBody>
      </p:sp>
      <p:sp>
        <p:nvSpPr>
          <p:cNvPr id="149" name="CustomShape 2"/>
          <p:cNvSpPr/>
          <p:nvPr/>
        </p:nvSpPr>
        <p:spPr>
          <a:xfrm>
            <a:off x="7599240" y="1641240"/>
            <a:ext cx="386172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1" strike="noStrike" spc="-1">
                <a:solidFill>
                  <a:srgbClr val="000000"/>
                </a:solidFill>
                <a:uFill>
                  <a:solidFill>
                    <a:srgbClr val="FFFFFF"/>
                  </a:solidFill>
                </a:uFill>
                <a:latin typeface="Calibri"/>
                <a:ea typeface="DejaVu Sans"/>
              </a:rPr>
              <a:t>Convolutional Neural Networks (CNNs)</a:t>
            </a:r>
            <a:endParaRPr lang="en-US" sz="1800" b="0" strike="noStrike" spc="-1">
              <a:solidFill>
                <a:srgbClr val="000000"/>
              </a:solidFill>
              <a:uFill>
                <a:solidFill>
                  <a:srgbClr val="FFFFFF"/>
                </a:solidFill>
              </a:uFill>
              <a:latin typeface="Arial"/>
            </a:endParaRPr>
          </a:p>
        </p:txBody>
      </p:sp>
      <p:sp>
        <p:nvSpPr>
          <p:cNvPr id="150" name="CustomShape 3"/>
          <p:cNvSpPr/>
          <p:nvPr/>
        </p:nvSpPr>
        <p:spPr>
          <a:xfrm>
            <a:off x="225360" y="297720"/>
            <a:ext cx="1174032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Deep Learning differs from Traditional Programming</a:t>
            </a: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253800" y="351000"/>
            <a:ext cx="1153620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You see a Picture, the Computer sees only Numbers</a:t>
            </a:r>
            <a:endParaRPr lang="en-US" sz="4000" b="0" strike="noStrike" spc="-1">
              <a:solidFill>
                <a:srgbClr val="000000"/>
              </a:solidFill>
              <a:uFill>
                <a:solidFill>
                  <a:srgbClr val="FFFFFF"/>
                </a:solidFill>
              </a:uFill>
              <a:latin typeface="Arial"/>
            </a:endParaRPr>
          </a:p>
        </p:txBody>
      </p:sp>
      <p:pic>
        <p:nvPicPr>
          <p:cNvPr id="152" name="Picture 2"/>
          <p:cNvPicPr/>
          <p:nvPr/>
        </p:nvPicPr>
        <p:blipFill>
          <a:blip r:embed="rId2"/>
          <a:stretch/>
        </p:blipFill>
        <p:spPr>
          <a:xfrm>
            <a:off x="1724400" y="1641600"/>
            <a:ext cx="7716240" cy="5338440"/>
          </a:xfrm>
          <a:prstGeom prst="rect">
            <a:avLst/>
          </a:prstGeom>
          <a:ln>
            <a:noFill/>
          </a:ln>
        </p:spPr>
      </p:pic>
      <p:sp>
        <p:nvSpPr>
          <p:cNvPr id="153" name="CustomShape 2"/>
          <p:cNvSpPr/>
          <p:nvPr/>
        </p:nvSpPr>
        <p:spPr>
          <a:xfrm flipH="1">
            <a:off x="9417960" y="5852160"/>
            <a:ext cx="45360" cy="5155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ustomShape 1"/>
          <p:cNvSpPr/>
          <p:nvPr/>
        </p:nvSpPr>
        <p:spPr>
          <a:xfrm>
            <a:off x="685440" y="530280"/>
            <a:ext cx="364068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RGB Color Image</a:t>
            </a:r>
            <a:endParaRPr lang="en-US" sz="4000" b="0" strike="noStrike" spc="-1">
              <a:solidFill>
                <a:srgbClr val="000000"/>
              </a:solidFill>
              <a:uFill>
                <a:solidFill>
                  <a:srgbClr val="FFFFFF"/>
                </a:solidFill>
              </a:uFill>
              <a:latin typeface="Arial"/>
            </a:endParaRPr>
          </a:p>
        </p:txBody>
      </p:sp>
      <p:pic>
        <p:nvPicPr>
          <p:cNvPr id="155" name="Picture 142"/>
          <p:cNvPicPr/>
          <p:nvPr/>
        </p:nvPicPr>
        <p:blipFill>
          <a:blip r:embed="rId2"/>
          <a:stretch/>
        </p:blipFill>
        <p:spPr>
          <a:xfrm>
            <a:off x="3598920" y="1613880"/>
            <a:ext cx="3578040" cy="2396880"/>
          </a:xfrm>
          <a:prstGeom prst="rect">
            <a:avLst/>
          </a:prstGeom>
          <a:ln>
            <a:noFill/>
          </a:ln>
        </p:spPr>
      </p:pic>
      <p:pic>
        <p:nvPicPr>
          <p:cNvPr id="156" name="Picture 143"/>
          <p:cNvPicPr/>
          <p:nvPr/>
        </p:nvPicPr>
        <p:blipFill>
          <a:blip r:embed="rId3"/>
          <a:stretch/>
        </p:blipFill>
        <p:spPr>
          <a:xfrm>
            <a:off x="430560" y="4846320"/>
            <a:ext cx="3591720" cy="2390760"/>
          </a:xfrm>
          <a:prstGeom prst="rect">
            <a:avLst/>
          </a:prstGeom>
          <a:ln>
            <a:noFill/>
          </a:ln>
        </p:spPr>
      </p:pic>
      <p:pic>
        <p:nvPicPr>
          <p:cNvPr id="157" name="Picture 144"/>
          <p:cNvPicPr/>
          <p:nvPr/>
        </p:nvPicPr>
        <p:blipFill>
          <a:blip r:embed="rId4"/>
          <a:stretch/>
        </p:blipFill>
        <p:spPr>
          <a:xfrm>
            <a:off x="4349880" y="4846320"/>
            <a:ext cx="3512520" cy="2339640"/>
          </a:xfrm>
          <a:prstGeom prst="rect">
            <a:avLst/>
          </a:prstGeom>
          <a:ln>
            <a:noFill/>
          </a:ln>
        </p:spPr>
      </p:pic>
      <p:pic>
        <p:nvPicPr>
          <p:cNvPr id="158" name="Picture 145"/>
          <p:cNvPicPr/>
          <p:nvPr/>
        </p:nvPicPr>
        <p:blipFill>
          <a:blip r:embed="rId5"/>
          <a:stretch/>
        </p:blipFill>
        <p:spPr>
          <a:xfrm>
            <a:off x="8136720" y="4846320"/>
            <a:ext cx="3640320" cy="2414160"/>
          </a:xfrm>
          <a:prstGeom prst="rect">
            <a:avLst/>
          </a:prstGeom>
          <a:ln>
            <a:noFill/>
          </a:ln>
        </p:spPr>
      </p:pic>
      <p:sp>
        <p:nvSpPr>
          <p:cNvPr id="159" name="CustomShape 2"/>
          <p:cNvSpPr/>
          <p:nvPr/>
        </p:nvSpPr>
        <p:spPr>
          <a:xfrm>
            <a:off x="5979600" y="4389120"/>
            <a:ext cx="90000" cy="455760"/>
          </a:xfrm>
          <a:custGeom>
            <a:avLst/>
            <a:gdLst/>
            <a:ahLst/>
            <a:cxnLst/>
            <a:rect l="l" t="t" r="r" b="b"/>
            <a:pathLst>
              <a:path w="256" h="1272">
                <a:moveTo>
                  <a:pt x="127" y="0"/>
                </a:moveTo>
                <a:lnTo>
                  <a:pt x="127" y="851"/>
                </a:lnTo>
                <a:lnTo>
                  <a:pt x="0" y="851"/>
                </a:lnTo>
                <a:lnTo>
                  <a:pt x="127" y="1271"/>
                </a:lnTo>
                <a:lnTo>
                  <a:pt x="255" y="851"/>
                </a:lnTo>
                <a:lnTo>
                  <a:pt x="127" y="851"/>
                </a:lnTo>
                <a:lnTo>
                  <a:pt x="127"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60" name="CustomShape 3"/>
          <p:cNvSpPr/>
          <p:nvPr/>
        </p:nvSpPr>
        <p:spPr>
          <a:xfrm>
            <a:off x="10094400" y="4389120"/>
            <a:ext cx="90000" cy="455760"/>
          </a:xfrm>
          <a:custGeom>
            <a:avLst/>
            <a:gdLst/>
            <a:ahLst/>
            <a:cxnLst/>
            <a:rect l="l" t="t" r="r" b="b"/>
            <a:pathLst>
              <a:path w="256" h="1272">
                <a:moveTo>
                  <a:pt x="192" y="0"/>
                </a:moveTo>
                <a:lnTo>
                  <a:pt x="192" y="953"/>
                </a:lnTo>
                <a:lnTo>
                  <a:pt x="255" y="953"/>
                </a:lnTo>
                <a:lnTo>
                  <a:pt x="128" y="1271"/>
                </a:lnTo>
                <a:lnTo>
                  <a:pt x="0" y="953"/>
                </a:lnTo>
                <a:lnTo>
                  <a:pt x="64" y="953"/>
                </a:lnTo>
                <a:lnTo>
                  <a:pt x="64" y="0"/>
                </a:lnTo>
                <a:lnTo>
                  <a:pt x="192"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61" name="CustomShape 4"/>
          <p:cNvSpPr/>
          <p:nvPr/>
        </p:nvSpPr>
        <p:spPr>
          <a:xfrm>
            <a:off x="2250000" y="4389120"/>
            <a:ext cx="90000" cy="455760"/>
          </a:xfrm>
          <a:custGeom>
            <a:avLst/>
            <a:gdLst/>
            <a:ahLst/>
            <a:cxnLst/>
            <a:rect l="l" t="t" r="r" b="b"/>
            <a:pathLst>
              <a:path w="256" h="1272">
                <a:moveTo>
                  <a:pt x="63" y="0"/>
                </a:moveTo>
                <a:lnTo>
                  <a:pt x="63" y="953"/>
                </a:lnTo>
                <a:lnTo>
                  <a:pt x="0" y="953"/>
                </a:lnTo>
                <a:lnTo>
                  <a:pt x="127" y="1271"/>
                </a:lnTo>
                <a:lnTo>
                  <a:pt x="255" y="953"/>
                </a:lnTo>
                <a:lnTo>
                  <a:pt x="191" y="953"/>
                </a:lnTo>
                <a:lnTo>
                  <a:pt x="191" y="0"/>
                </a:lnTo>
                <a:lnTo>
                  <a:pt x="63"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62" name="Line 5"/>
          <p:cNvSpPr/>
          <p:nvPr/>
        </p:nvSpPr>
        <p:spPr>
          <a:xfrm>
            <a:off x="2286000" y="4389120"/>
            <a:ext cx="7863840" cy="360"/>
          </a:xfrm>
          <a:prstGeom prst="line">
            <a:avLst/>
          </a:prstGeom>
          <a:ln/>
        </p:spPr>
        <p:style>
          <a:lnRef idx="0">
            <a:scrgbClr r="0" g="0" b="0"/>
          </a:lnRef>
          <a:fillRef idx="0">
            <a:scrgbClr r="0" g="0" b="0"/>
          </a:fillRef>
          <a:effectRef idx="0">
            <a:scrgbClr r="0" g="0" b="0"/>
          </a:effectRef>
          <a:fontRef idx="minor"/>
        </p:style>
      </p:sp>
      <p:sp>
        <p:nvSpPr>
          <p:cNvPr id="163" name="Line 6"/>
          <p:cNvSpPr/>
          <p:nvPr/>
        </p:nvSpPr>
        <p:spPr>
          <a:xfrm>
            <a:off x="6035040" y="4023360"/>
            <a:ext cx="360" cy="365760"/>
          </a:xfrm>
          <a:prstGeom prst="line">
            <a:avLst/>
          </a:prstGeom>
          <a:ln/>
        </p:spPr>
        <p:style>
          <a:lnRef idx="0">
            <a:scrgbClr r="0" g="0" b="0"/>
          </a:lnRef>
          <a:fillRef idx="0">
            <a:scrgbClr r="0" g="0" b="0"/>
          </a:fillRef>
          <a:effectRef idx="0">
            <a:scrgbClr r="0" g="0" b="0"/>
          </a:effectRef>
          <a:fontRef idx="minor"/>
        </p:style>
      </p:sp>
      <p:sp>
        <p:nvSpPr>
          <p:cNvPr id="164" name="CustomShape 7"/>
          <p:cNvSpPr/>
          <p:nvPr/>
        </p:nvSpPr>
        <p:spPr>
          <a:xfrm>
            <a:off x="1351080" y="4452840"/>
            <a:ext cx="750600" cy="30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500" b="0" strike="noStrike" spc="-1">
                <a:solidFill>
                  <a:srgbClr val="000000"/>
                </a:solidFill>
                <a:uFill>
                  <a:solidFill>
                    <a:srgbClr val="FFFFFF"/>
                  </a:solidFill>
                </a:uFill>
                <a:latin typeface="Arial"/>
                <a:ea typeface="DejaVu Sans"/>
              </a:rPr>
              <a:t>Red</a:t>
            </a:r>
            <a:endParaRPr lang="en-US" sz="1500" b="0" strike="noStrike" spc="-1">
              <a:solidFill>
                <a:srgbClr val="000000"/>
              </a:solidFill>
              <a:uFill>
                <a:solidFill>
                  <a:srgbClr val="FFFFFF"/>
                </a:solidFill>
              </a:uFill>
              <a:latin typeface="Arial"/>
            </a:endParaRPr>
          </a:p>
        </p:txBody>
      </p:sp>
      <p:sp>
        <p:nvSpPr>
          <p:cNvPr id="165" name="CustomShape 8"/>
          <p:cNvSpPr/>
          <p:nvPr/>
        </p:nvSpPr>
        <p:spPr>
          <a:xfrm>
            <a:off x="10226520" y="4389120"/>
            <a:ext cx="877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500" b="0" strike="noStrike" spc="-1">
                <a:solidFill>
                  <a:srgbClr val="000000"/>
                </a:solidFill>
                <a:uFill>
                  <a:solidFill>
                    <a:srgbClr val="FFFFFF"/>
                  </a:solidFill>
                </a:uFill>
                <a:latin typeface="Arial"/>
                <a:ea typeface="DejaVu Sans"/>
              </a:rPr>
              <a:t>Blue</a:t>
            </a:r>
            <a:endParaRPr lang="en-US" sz="1500" b="0" strike="noStrike" spc="-1">
              <a:solidFill>
                <a:srgbClr val="000000"/>
              </a:solidFill>
              <a:uFill>
                <a:solidFill>
                  <a:srgbClr val="FFFFFF"/>
                </a:solidFill>
              </a:uFill>
              <a:latin typeface="Arial"/>
            </a:endParaRPr>
          </a:p>
        </p:txBody>
      </p:sp>
      <p:sp>
        <p:nvSpPr>
          <p:cNvPr id="166" name="CustomShape 9"/>
          <p:cNvSpPr/>
          <p:nvPr/>
        </p:nvSpPr>
        <p:spPr>
          <a:xfrm>
            <a:off x="6126480" y="4480560"/>
            <a:ext cx="711000" cy="30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500" b="0" strike="noStrike" spc="-1">
                <a:solidFill>
                  <a:srgbClr val="000000"/>
                </a:solidFill>
                <a:uFill>
                  <a:solidFill>
                    <a:srgbClr val="FFFFFF"/>
                  </a:solidFill>
                </a:uFill>
                <a:latin typeface="Arial"/>
                <a:ea typeface="DejaVu Sans"/>
              </a:rPr>
              <a:t>Green</a:t>
            </a:r>
            <a:endParaRPr lang="en-US" sz="1500" b="0" strike="noStrike" spc="-1">
              <a:solidFill>
                <a:srgbClr val="000000"/>
              </a:solidFill>
              <a:uFill>
                <a:solidFill>
                  <a:srgbClr val="FFFFFF"/>
                </a:solidFill>
              </a:uFill>
              <a:latin typeface="Arial"/>
            </a:endParaRPr>
          </a:p>
        </p:txBody>
      </p:sp>
      <p:sp>
        <p:nvSpPr>
          <p:cNvPr id="167" name="CustomShape 10"/>
          <p:cNvSpPr/>
          <p:nvPr/>
        </p:nvSpPr>
        <p:spPr>
          <a:xfrm>
            <a:off x="7680960" y="1625040"/>
            <a:ext cx="4161600" cy="252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uFill>
                  <a:solidFill>
                    <a:srgbClr val="FFFFFF"/>
                  </a:solidFill>
                </a:uFill>
                <a:latin typeface="Arial"/>
                <a:ea typeface="DejaVu Sans"/>
              </a:rPr>
              <a:t>Our picture is composed of 3 layers.</a:t>
            </a:r>
            <a:endParaRPr lang="en-US" sz="1400" b="0" strike="noStrike" spc="-1">
              <a:solidFill>
                <a:srgbClr val="000000"/>
              </a:solidFill>
              <a:uFill>
                <a:solidFill>
                  <a:srgbClr val="FFFFFF"/>
                </a:solidFill>
              </a:uFill>
              <a:latin typeface="Arial"/>
            </a:endParaRPr>
          </a:p>
          <a:p>
            <a:pPr>
              <a:lnSpc>
                <a:spcPct val="100000"/>
              </a:lnSpc>
            </a:pPr>
            <a:endParaRPr lang="en-US" sz="1400" b="0" strike="noStrike" spc="-1">
              <a:solidFill>
                <a:srgbClr val="000000"/>
              </a:solidFill>
              <a:uFill>
                <a:solidFill>
                  <a:srgbClr val="FFFFFF"/>
                </a:solidFill>
              </a:uFill>
              <a:latin typeface="Arial"/>
            </a:endParaRPr>
          </a:p>
          <a:p>
            <a:pPr>
              <a:lnSpc>
                <a:spcPct val="100000"/>
              </a:lnSpc>
            </a:pPr>
            <a:r>
              <a:rPr lang="en-US" sz="1400" b="0" strike="noStrike" spc="-1">
                <a:solidFill>
                  <a:srgbClr val="000000"/>
                </a:solidFill>
                <a:uFill>
                  <a:solidFill>
                    <a:srgbClr val="FFFFFF"/>
                  </a:solidFill>
                </a:uFill>
                <a:latin typeface="Arial"/>
                <a:ea typeface="DejaVu Sans"/>
              </a:rPr>
              <a:t>Is layer has a different color channel.</a:t>
            </a:r>
            <a:endParaRPr lang="en-US" sz="1400" b="0" strike="noStrike" spc="-1">
              <a:solidFill>
                <a:srgbClr val="000000"/>
              </a:solidFill>
              <a:uFill>
                <a:solidFill>
                  <a:srgbClr val="FFFFFF"/>
                </a:solidFill>
              </a:uFill>
              <a:latin typeface="Arial"/>
            </a:endParaRPr>
          </a:p>
          <a:p>
            <a:pPr>
              <a:lnSpc>
                <a:spcPct val="100000"/>
              </a:lnSpc>
            </a:pPr>
            <a:r>
              <a:rPr lang="en-US" sz="1400" b="0" strike="noStrike" spc="-1">
                <a:solidFill>
                  <a:srgbClr val="000000"/>
                </a:solidFill>
                <a:uFill>
                  <a:solidFill>
                    <a:srgbClr val="FFFFFF"/>
                  </a:solidFill>
                </a:uFill>
                <a:latin typeface="Arial"/>
                <a:ea typeface="DejaVu Sans"/>
              </a:rPr>
              <a:t>Red Blue Green</a:t>
            </a:r>
            <a:endParaRPr lang="en-US" sz="1400" b="0" strike="noStrike" spc="-1">
              <a:solidFill>
                <a:srgbClr val="000000"/>
              </a:solidFill>
              <a:uFill>
                <a:solidFill>
                  <a:srgbClr val="FFFFFF"/>
                </a:solidFill>
              </a:uFill>
              <a:latin typeface="Arial"/>
            </a:endParaRPr>
          </a:p>
          <a:p>
            <a:pPr>
              <a:lnSpc>
                <a:spcPct val="100000"/>
              </a:lnSpc>
            </a:pPr>
            <a:endParaRPr lang="en-US" sz="1400" b="0" strike="noStrike" spc="-1">
              <a:solidFill>
                <a:srgbClr val="000000"/>
              </a:solidFill>
              <a:uFill>
                <a:solidFill>
                  <a:srgbClr val="FFFFFF"/>
                </a:solidFill>
              </a:uFill>
              <a:latin typeface="Arial"/>
            </a:endParaRPr>
          </a:p>
          <a:p>
            <a:pPr>
              <a:lnSpc>
                <a:spcPct val="100000"/>
              </a:lnSpc>
            </a:pPr>
            <a:r>
              <a:rPr lang="en-US" sz="1400" b="0" strike="noStrike" spc="-1">
                <a:solidFill>
                  <a:srgbClr val="000000"/>
                </a:solidFill>
                <a:uFill>
                  <a:solidFill>
                    <a:srgbClr val="FFFFFF"/>
                  </a:solidFill>
                </a:uFill>
                <a:latin typeface="Arial"/>
                <a:ea typeface="DejaVu Sans"/>
              </a:rPr>
              <a:t>Each layer has different information, </a:t>
            </a:r>
            <a:endParaRPr lang="en-US" sz="1400" b="0" strike="noStrike" spc="-1">
              <a:solidFill>
                <a:srgbClr val="000000"/>
              </a:solidFill>
              <a:uFill>
                <a:solidFill>
                  <a:srgbClr val="FFFFFF"/>
                </a:solidFill>
              </a:uFill>
              <a:latin typeface="Arial"/>
            </a:endParaRPr>
          </a:p>
          <a:p>
            <a:pPr>
              <a:lnSpc>
                <a:spcPct val="100000"/>
              </a:lnSpc>
            </a:pPr>
            <a:endParaRPr lang="en-US" sz="1400" b="0" strike="noStrike" spc="-1">
              <a:solidFill>
                <a:srgbClr val="000000"/>
              </a:solidFill>
              <a:uFill>
                <a:solidFill>
                  <a:srgbClr val="FFFFFF"/>
                </a:solidFill>
              </a:uFill>
              <a:latin typeface="Arial"/>
            </a:endParaRPr>
          </a:p>
          <a:p>
            <a:pPr>
              <a:lnSpc>
                <a:spcPct val="100000"/>
              </a:lnSpc>
            </a:pPr>
            <a:r>
              <a:rPr lang="en-US" sz="1400" b="0" strike="noStrike" spc="-1">
                <a:solidFill>
                  <a:srgbClr val="000000"/>
                </a:solidFill>
                <a:uFill>
                  <a:solidFill>
                    <a:srgbClr val="FFFFFF"/>
                  </a:solidFill>
                </a:uFill>
                <a:latin typeface="Arial"/>
                <a:ea typeface="DejaVu Sans"/>
              </a:rPr>
              <a:t>Which may not be very perceptible to us.</a:t>
            </a:r>
            <a:endParaRPr lang="en-US" sz="1400" b="0" strike="noStrike" spc="-1">
              <a:solidFill>
                <a:srgbClr val="000000"/>
              </a:solidFill>
              <a:uFill>
                <a:solidFill>
                  <a:srgbClr val="FFFFFF"/>
                </a:solidFill>
              </a:uFill>
              <a:latin typeface="Arial"/>
            </a:endParaRPr>
          </a:p>
          <a:p>
            <a:pPr>
              <a:lnSpc>
                <a:spcPct val="100000"/>
              </a:lnSpc>
            </a:pPr>
            <a:endParaRPr lang="en-US" sz="1400" b="0" strike="noStrike" spc="-1">
              <a:solidFill>
                <a:srgbClr val="000000"/>
              </a:solidFill>
              <a:uFill>
                <a:solidFill>
                  <a:srgbClr val="FFFFFF"/>
                </a:solidFill>
              </a:uFill>
              <a:latin typeface="Arial"/>
            </a:endParaRPr>
          </a:p>
          <a:p>
            <a:pPr>
              <a:lnSpc>
                <a:spcPct val="100000"/>
              </a:lnSpc>
            </a:pPr>
            <a:r>
              <a:rPr lang="en-US" sz="1400" b="0" strike="noStrike" spc="-1">
                <a:solidFill>
                  <a:srgbClr val="000000"/>
                </a:solidFill>
                <a:uFill>
                  <a:solidFill>
                    <a:srgbClr val="FFFFFF"/>
                  </a:solidFill>
                </a:uFill>
                <a:latin typeface="Arial"/>
                <a:ea typeface="DejaVu Sans"/>
              </a:rPr>
              <a:t>Our Deep learning model can extract those </a:t>
            </a:r>
            <a:endParaRPr lang="en-US" sz="1400" b="0" strike="noStrike" spc="-1">
              <a:solidFill>
                <a:srgbClr val="000000"/>
              </a:solidFill>
              <a:uFill>
                <a:solidFill>
                  <a:srgbClr val="FFFFFF"/>
                </a:solidFill>
              </a:uFill>
              <a:latin typeface="Arial"/>
            </a:endParaRPr>
          </a:p>
          <a:p>
            <a:pPr>
              <a:lnSpc>
                <a:spcPct val="100000"/>
              </a:lnSpc>
            </a:pPr>
            <a:r>
              <a:rPr lang="en-US" sz="1400" b="0" strike="noStrike" spc="-1">
                <a:solidFill>
                  <a:srgbClr val="000000"/>
                </a:solidFill>
                <a:uFill>
                  <a:solidFill>
                    <a:srgbClr val="FFFFFF"/>
                  </a:solidFill>
                </a:uFill>
                <a:latin typeface="Arial"/>
                <a:ea typeface="DejaVu Sans"/>
              </a:rPr>
              <a:t>Differences in Information.</a:t>
            </a:r>
            <a:endParaRPr lang="en-US" sz="1400" b="0" strike="noStrike" spc="-1">
              <a:solidFill>
                <a:srgbClr val="000000"/>
              </a:solidFill>
              <a:uFill>
                <a:solidFill>
                  <a:srgbClr val="FFFFFF"/>
                </a:solidFill>
              </a:uFill>
              <a:latin typeface="Arial"/>
            </a:endParaRPr>
          </a:p>
          <a:p>
            <a:pPr>
              <a:lnSpc>
                <a:spcPct val="100000"/>
              </a:lnSpc>
            </a:pPr>
            <a:r>
              <a:rPr lang="en-US" sz="1500" b="0" strike="noStrike" spc="-1">
                <a:solidFill>
                  <a:srgbClr val="000000"/>
                </a:solidFill>
                <a:uFill>
                  <a:solidFill>
                    <a:srgbClr val="FFFFFF"/>
                  </a:solidFill>
                </a:uFill>
                <a:latin typeface="Arial"/>
                <a:ea typeface="DejaVu Sans"/>
              </a:rPr>
              <a:t> </a:t>
            </a:r>
            <a:endParaRPr lang="en-US" sz="15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155"/>
          <p:cNvPicPr/>
          <p:nvPr/>
        </p:nvPicPr>
        <p:blipFill>
          <a:blip r:embed="rId2"/>
          <a:stretch/>
        </p:blipFill>
        <p:spPr>
          <a:xfrm>
            <a:off x="5486400" y="1810080"/>
            <a:ext cx="474480" cy="474480"/>
          </a:xfrm>
          <a:prstGeom prst="rect">
            <a:avLst/>
          </a:prstGeom>
          <a:ln>
            <a:noFill/>
          </a:ln>
        </p:spPr>
      </p:pic>
      <p:pic>
        <p:nvPicPr>
          <p:cNvPr id="169" name="Picture 156"/>
          <p:cNvPicPr/>
          <p:nvPr/>
        </p:nvPicPr>
        <p:blipFill>
          <a:blip r:embed="rId3"/>
          <a:stretch/>
        </p:blipFill>
        <p:spPr>
          <a:xfrm>
            <a:off x="5686560" y="2725200"/>
            <a:ext cx="78480" cy="81360"/>
          </a:xfrm>
          <a:prstGeom prst="rect">
            <a:avLst/>
          </a:prstGeom>
          <a:ln>
            <a:noFill/>
          </a:ln>
        </p:spPr>
      </p:pic>
      <p:sp>
        <p:nvSpPr>
          <p:cNvPr id="170" name="CustomShape 1"/>
          <p:cNvSpPr/>
          <p:nvPr/>
        </p:nvSpPr>
        <p:spPr>
          <a:xfrm>
            <a:off x="182880" y="4572000"/>
            <a:ext cx="3855240" cy="262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uFill>
                  <a:solidFill>
                    <a:srgbClr val="FFFFFF"/>
                  </a:solidFill>
                </a:uFill>
                <a:latin typeface="Arial"/>
                <a:ea typeface="DejaVu Sans"/>
              </a:rPr>
              <a:t>RED layer Array</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[[205 132  51  43  42  47 138 213]</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[117   8 112  95 153 177  64  87]</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[ 91  80 170 216 212 213 218  64]</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[ 88  99 107 139 210 156 154 168]</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[130 142 213 198 196 199 193 188]</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[192 113 190 136 173 162 195 221]</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[ 73  64 187 148 176 195 110  18]</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[111 137  65 162 180 133 121  59]]</a:t>
            </a:r>
            <a:endParaRPr lang="en-US" sz="1600" b="0" strike="noStrike" spc="-1">
              <a:solidFill>
                <a:srgbClr val="000000"/>
              </a:solidFill>
              <a:uFill>
                <a:solidFill>
                  <a:srgbClr val="FFFFFF"/>
                </a:solidFill>
              </a:uFill>
              <a:latin typeface="Arial"/>
            </a:endParaRPr>
          </a:p>
        </p:txBody>
      </p:sp>
      <p:sp>
        <p:nvSpPr>
          <p:cNvPr id="171" name="CustomShape 2"/>
          <p:cNvSpPr/>
          <p:nvPr/>
        </p:nvSpPr>
        <p:spPr>
          <a:xfrm>
            <a:off x="4372920" y="4602240"/>
            <a:ext cx="3855240" cy="280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uFill>
                  <a:solidFill>
                    <a:srgbClr val="FFFFFF"/>
                  </a:solidFill>
                </a:uFill>
                <a:latin typeface="Arial"/>
                <a:ea typeface="DejaVu Sans"/>
              </a:rPr>
              <a:t>Green layer Array</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[[210 126  26   5   3  17 120 204]</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[119   0  86  56 112 143  41  72]</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[ 84  60 133 168 162 169 186  41]</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[ 67  64  55  77 146 100 111 133]</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[102 101 155 130 126 140 147 151]</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[167  78 138  74 111 109 157 193]</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[ 56  37 143  94 124 151  80   0]</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[ 94 109  23 109 127  90  92  41]]</a:t>
            </a:r>
            <a:endParaRPr lang="en-US" sz="1600" b="0" strike="noStrike" spc="-1">
              <a:solidFill>
                <a:srgbClr val="000000"/>
              </a:solidFill>
              <a:uFill>
                <a:solidFill>
                  <a:srgbClr val="FFFFFF"/>
                </a:solidFill>
              </a:uFill>
              <a:latin typeface="Arial"/>
            </a:endParaRPr>
          </a:p>
        </p:txBody>
      </p:sp>
      <p:sp>
        <p:nvSpPr>
          <p:cNvPr id="172" name="CustomShape 3"/>
          <p:cNvSpPr/>
          <p:nvPr/>
        </p:nvSpPr>
        <p:spPr>
          <a:xfrm>
            <a:off x="8229600" y="4672440"/>
            <a:ext cx="3696840" cy="273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uFill>
                  <a:solidFill>
                    <a:srgbClr val="FFFFFF"/>
                  </a:solidFill>
                </a:uFill>
                <a:latin typeface="Arial"/>
                <a:ea typeface="DejaVu Sans"/>
              </a:rPr>
              <a:t>Blue layer Array</a:t>
            </a: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[[190 112  19   2   0   6 100 175]</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[ 95   0  73  49 106 133  25  51]</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[ 55  36 117 156 153 158 171  23]</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[ 40  44  41  66 136  87  94 113]</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[ 81  83 143 119 116 124 124 124]</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[147  59 125  63  98  93 136 169]</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[ 36  18 130  82 113 140  69   0]</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[ 78  97  11 101 121  84  88  39]]</a:t>
            </a:r>
            <a:endParaRPr lang="en-US" sz="1600" b="0" strike="noStrike" spc="-1">
              <a:solidFill>
                <a:srgbClr val="000000"/>
              </a:solidFill>
              <a:uFill>
                <a:solidFill>
                  <a:srgbClr val="FFFFFF"/>
                </a:solidFill>
              </a:uFill>
              <a:latin typeface="Arial"/>
            </a:endParaRPr>
          </a:p>
        </p:txBody>
      </p:sp>
      <p:sp>
        <p:nvSpPr>
          <p:cNvPr id="173" name="CustomShape 4"/>
          <p:cNvSpPr/>
          <p:nvPr/>
        </p:nvSpPr>
        <p:spPr>
          <a:xfrm>
            <a:off x="6676920" y="1810080"/>
            <a:ext cx="1497600" cy="34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50x50 Image</a:t>
            </a:r>
            <a:endParaRPr lang="en-US" sz="1800" b="0" strike="noStrike" spc="-1">
              <a:solidFill>
                <a:srgbClr val="000000"/>
              </a:solidFill>
              <a:uFill>
                <a:solidFill>
                  <a:srgbClr val="FFFFFF"/>
                </a:solidFill>
              </a:uFill>
              <a:latin typeface="Arial"/>
            </a:endParaRPr>
          </a:p>
        </p:txBody>
      </p:sp>
      <p:sp>
        <p:nvSpPr>
          <p:cNvPr id="174" name="CustomShape 5"/>
          <p:cNvSpPr/>
          <p:nvPr/>
        </p:nvSpPr>
        <p:spPr>
          <a:xfrm>
            <a:off x="6746040" y="2518920"/>
            <a:ext cx="1372680" cy="34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8 x 8 Image</a:t>
            </a:r>
            <a:endParaRPr lang="en-US" sz="1800" b="0" strike="noStrike" spc="-1">
              <a:solidFill>
                <a:srgbClr val="000000"/>
              </a:solidFill>
              <a:uFill>
                <a:solidFill>
                  <a:srgbClr val="FFFFFF"/>
                </a:solidFill>
              </a:uFill>
              <a:latin typeface="Arial"/>
            </a:endParaRPr>
          </a:p>
        </p:txBody>
      </p:sp>
      <p:sp>
        <p:nvSpPr>
          <p:cNvPr id="175" name="CustomShape 6"/>
          <p:cNvSpPr/>
          <p:nvPr/>
        </p:nvSpPr>
        <p:spPr>
          <a:xfrm>
            <a:off x="327960" y="806040"/>
            <a:ext cx="2688480" cy="42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600" b="0" strike="noStrike" spc="-1">
                <a:solidFill>
                  <a:srgbClr val="000000"/>
                </a:solidFill>
                <a:uFill>
                  <a:solidFill>
                    <a:srgbClr val="FFFFFF"/>
                  </a:solidFill>
                </a:uFill>
                <a:latin typeface="Arial"/>
                <a:ea typeface="DejaVu Sans"/>
              </a:rPr>
              <a:t>Yeldos Face</a:t>
            </a:r>
            <a:endParaRPr lang="en-US" sz="26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588960" y="122400"/>
            <a:ext cx="10797840" cy="126144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Image Dataset Characteristics for CNN</a:t>
            </a:r>
          </a:p>
        </p:txBody>
      </p:sp>
      <p:sp>
        <p:nvSpPr>
          <p:cNvPr id="177" name="TextShape 2"/>
          <p:cNvSpPr txBox="1"/>
          <p:nvPr/>
        </p:nvSpPr>
        <p:spPr>
          <a:xfrm>
            <a:off x="599760" y="1569960"/>
            <a:ext cx="10797840" cy="5866920"/>
          </a:xfrm>
          <a:prstGeom prst="rect">
            <a:avLst/>
          </a:prstGeom>
          <a:noFill/>
          <a:ln>
            <a:noFill/>
          </a:ln>
        </p:spPr>
        <p:txBody>
          <a:bodyPr lIns="0" tIns="0" rIns="0" bIns="0" anchor="ctr">
            <a:normAutofit/>
          </a:bodyPr>
          <a:lstStyle/>
          <a:p>
            <a:endParaRPr lang="en-US" sz="3200" b="0" strike="noStrike" spc="-1">
              <a:solidFill>
                <a:srgbClr val="000000"/>
              </a:solidFill>
              <a:uFill>
                <a:solidFill>
                  <a:srgbClr val="FFFFFF"/>
                </a:solidFill>
              </a:uFill>
              <a:latin typeface="Arial"/>
            </a:endParaRPr>
          </a:p>
          <a:p>
            <a:r>
              <a:rPr lang="en-US" sz="3600" b="0" strike="noStrike" spc="-1">
                <a:solidFill>
                  <a:srgbClr val="000000"/>
                </a:solidFill>
                <a:uFill>
                  <a:solidFill>
                    <a:srgbClr val="FFFFFF"/>
                  </a:solidFill>
                </a:uFill>
                <a:latin typeface="Arial"/>
              </a:rPr>
              <a:t>Characteristics of Input Image Datasets for CNN</a:t>
            </a:r>
          </a:p>
          <a:p>
            <a:pPr>
              <a:lnSpc>
                <a:spcPct val="100000"/>
              </a:lnSpc>
            </a:pPr>
            <a:endParaRPr lang="en-US" sz="3600" b="0" strike="noStrike" spc="-1">
              <a:solidFill>
                <a:srgbClr val="000000"/>
              </a:solidFill>
              <a:uFill>
                <a:solidFill>
                  <a:srgbClr val="FFFFFF"/>
                </a:solidFill>
              </a:uFill>
              <a:latin typeface="Arial"/>
            </a:endParaRPr>
          </a:p>
          <a:p>
            <a:pPr marL="571680" indent="-571320">
              <a:lnSpc>
                <a:spcPct val="100000"/>
              </a:lnSpc>
              <a:buClr>
                <a:srgbClr val="000000"/>
              </a:buClr>
              <a:buFont typeface="Wingdings" charset="2"/>
              <a:buChar char=""/>
            </a:pPr>
            <a:r>
              <a:rPr lang="en-US" sz="3600" b="1" strike="noStrike" spc="-1">
                <a:solidFill>
                  <a:srgbClr val="000000"/>
                </a:solidFill>
                <a:uFill>
                  <a:solidFill>
                    <a:srgbClr val="FFFFFF"/>
                  </a:solidFill>
                </a:uFill>
                <a:latin typeface="Arial"/>
              </a:rPr>
              <a:t>Same pixel count in height  and width.</a:t>
            </a:r>
            <a:endParaRPr lang="en-US" sz="3600" b="0" strike="noStrike" spc="-1">
              <a:solidFill>
                <a:srgbClr val="000000"/>
              </a:solidFill>
              <a:uFill>
                <a:solidFill>
                  <a:srgbClr val="FFFFFF"/>
                </a:solidFill>
              </a:uFill>
              <a:latin typeface="Arial"/>
            </a:endParaRPr>
          </a:p>
          <a:p>
            <a:pPr>
              <a:lnSpc>
                <a:spcPct val="100000"/>
              </a:lnSpc>
            </a:pPr>
            <a:endParaRPr lang="en-US" sz="3600" b="0" strike="noStrike" spc="-1">
              <a:solidFill>
                <a:srgbClr val="000000"/>
              </a:solidFill>
              <a:uFill>
                <a:solidFill>
                  <a:srgbClr val="FFFFFF"/>
                </a:solidFill>
              </a:uFill>
              <a:latin typeface="Arial"/>
            </a:endParaRPr>
          </a:p>
          <a:p>
            <a:pPr marL="571680" indent="-571320">
              <a:lnSpc>
                <a:spcPct val="100000"/>
              </a:lnSpc>
              <a:buClr>
                <a:srgbClr val="000000"/>
              </a:buClr>
              <a:buFont typeface="Wingdings" charset="2"/>
              <a:buChar char=""/>
            </a:pPr>
            <a:r>
              <a:rPr lang="en-US" sz="3600" b="1" strike="noStrike" spc="-1">
                <a:solidFill>
                  <a:srgbClr val="000000"/>
                </a:solidFill>
                <a:uFill>
                  <a:solidFill>
                    <a:srgbClr val="FFFFFF"/>
                  </a:solidFill>
                </a:uFill>
                <a:latin typeface="Arial"/>
              </a:rPr>
              <a:t>Same No of color channels.</a:t>
            </a:r>
            <a:endParaRPr lang="en-US" sz="3600" b="0" strike="noStrike" spc="-1">
              <a:solidFill>
                <a:srgbClr val="000000"/>
              </a:solidFill>
              <a:uFill>
                <a:solidFill>
                  <a:srgbClr val="FFFFFF"/>
                </a:solidFill>
              </a:uFill>
              <a:latin typeface="Arial"/>
            </a:endParaRPr>
          </a:p>
          <a:p>
            <a:pPr>
              <a:lnSpc>
                <a:spcPct val="100000"/>
              </a:lnSpc>
            </a:pPr>
            <a:endParaRPr lang="en-US" sz="3600" b="0" strike="noStrike" spc="-1">
              <a:solidFill>
                <a:srgbClr val="000000"/>
              </a:solidFill>
              <a:uFill>
                <a:solidFill>
                  <a:srgbClr val="FFFFFF"/>
                </a:solidFill>
              </a:uFill>
              <a:latin typeface="Arial"/>
            </a:endParaRPr>
          </a:p>
          <a:p>
            <a:pPr marL="571680" indent="-571320">
              <a:lnSpc>
                <a:spcPct val="100000"/>
              </a:lnSpc>
              <a:buClr>
                <a:srgbClr val="000000"/>
              </a:buClr>
              <a:buFont typeface="Wingdings" charset="2"/>
              <a:buChar char=""/>
            </a:pPr>
            <a:r>
              <a:rPr lang="en-US" sz="3600" b="1" strike="noStrike" spc="-1">
                <a:solidFill>
                  <a:srgbClr val="000000"/>
                </a:solidFill>
                <a:uFill>
                  <a:solidFill>
                    <a:srgbClr val="FFFFFF"/>
                  </a:solidFill>
                </a:uFill>
                <a:latin typeface="Arial"/>
              </a:rPr>
              <a:t>Same file type.</a:t>
            </a:r>
            <a:endParaRPr lang="en-US" sz="3600" b="0" strike="noStrike" spc="-1">
              <a:solidFill>
                <a:srgbClr val="000000"/>
              </a:solidFill>
              <a:uFill>
                <a:solidFill>
                  <a:srgbClr val="FFFFFF"/>
                </a:solidFill>
              </a:uFill>
              <a:latin typeface="Arial"/>
            </a:endParaRPr>
          </a:p>
          <a:p>
            <a:pPr>
              <a:lnSpc>
                <a:spcPct val="100000"/>
              </a:lnSpc>
            </a:pPr>
            <a:endParaRPr lang="en-US" sz="3600" b="0" strike="noStrike" spc="-1">
              <a:solidFill>
                <a:srgbClr val="000000"/>
              </a:solidFill>
              <a:uFill>
                <a:solidFill>
                  <a:srgbClr val="FFFFFF"/>
                </a:solidFill>
              </a:uFill>
              <a:latin typeface="Arial"/>
            </a:endParaRPr>
          </a:p>
          <a:p>
            <a:pPr marL="571680" indent="-571320">
              <a:lnSpc>
                <a:spcPct val="100000"/>
              </a:lnSpc>
              <a:buClr>
                <a:srgbClr val="000000"/>
              </a:buClr>
              <a:buFont typeface="Wingdings" charset="2"/>
              <a:buChar char=""/>
            </a:pPr>
            <a:r>
              <a:rPr lang="en-US" sz="3600" b="1" strike="noStrike" spc="-1">
                <a:solidFill>
                  <a:srgbClr val="000000"/>
                </a:solidFill>
                <a:uFill>
                  <a:solidFill>
                    <a:srgbClr val="FFFFFF"/>
                  </a:solidFill>
                </a:uFill>
                <a:latin typeface="Arial"/>
              </a:rPr>
              <a:t>Labelled Image Dataset.</a:t>
            </a:r>
            <a:endParaRPr lang="en-US" sz="3600" b="0" strike="noStrike" spc="-1">
              <a:solidFill>
                <a:srgbClr val="000000"/>
              </a:solidFill>
              <a:uFill>
                <a:solidFill>
                  <a:srgbClr val="FFFFFF"/>
                </a:solidFill>
              </a:uFill>
              <a:latin typeface="Arial"/>
            </a:endParaRPr>
          </a:p>
          <a:p>
            <a:pPr>
              <a:lnSpc>
                <a:spcPct val="100000"/>
              </a:lnSpc>
            </a:pPr>
            <a:endParaRPr lang="en-US" sz="3600" b="0" strike="noStrike" spc="-1">
              <a:solidFill>
                <a:srgbClr val="000000"/>
              </a:solidFill>
              <a:uFill>
                <a:solidFill>
                  <a:srgbClr val="FFFFFF"/>
                </a:solidFill>
              </a:uFill>
              <a:latin typeface="Arial"/>
            </a:endParaRPr>
          </a:p>
          <a:p>
            <a:pPr marL="571680" indent="-571320">
              <a:lnSpc>
                <a:spcPct val="100000"/>
              </a:lnSpc>
              <a:buClr>
                <a:srgbClr val="000000"/>
              </a:buClr>
              <a:buFont typeface="Wingdings" charset="2"/>
              <a:buChar char=""/>
            </a:pPr>
            <a:r>
              <a:rPr lang="en-US" sz="3600" b="0" strike="noStrike" spc="-1">
                <a:solidFill>
                  <a:srgbClr val="000000"/>
                </a:solidFill>
                <a:uFill>
                  <a:solidFill>
                    <a:srgbClr val="FFFFFF"/>
                  </a:solidFill>
                </a:uFill>
                <a:latin typeface="Arial"/>
              </a:rPr>
              <a:t>Large No of Images.</a:t>
            </a:r>
          </a:p>
          <a:p>
            <a:pPr>
              <a:lnSpc>
                <a:spcPct val="100000"/>
              </a:lnSpc>
            </a:pPr>
            <a:endParaRPr lang="en-US" sz="3600" b="0" strike="noStrike" spc="-1">
              <a:solidFill>
                <a:srgbClr val="000000"/>
              </a:solidFill>
              <a:uFill>
                <a:solidFill>
                  <a:srgbClr val="FFFFFF"/>
                </a:solidFill>
              </a:uFill>
              <a:latin typeface="Arial"/>
            </a:endParaRPr>
          </a:p>
          <a:p>
            <a:pPr marL="571680" indent="-571320">
              <a:lnSpc>
                <a:spcPct val="100000"/>
              </a:lnSpc>
              <a:buClr>
                <a:srgbClr val="000000"/>
              </a:buClr>
              <a:buFont typeface="Wingdings" charset="2"/>
              <a:buChar char=""/>
            </a:pPr>
            <a:r>
              <a:rPr lang="en-US" sz="3600" b="0" strike="noStrike" spc="-1">
                <a:solidFill>
                  <a:srgbClr val="000000"/>
                </a:solidFill>
                <a:uFill>
                  <a:solidFill>
                    <a:srgbClr val="FFFFFF"/>
                  </a:solidFill>
                </a:uFill>
                <a:latin typeface="Arial"/>
              </a:rPr>
              <a:t>Preferably comes from the same Data Source.</a:t>
            </a:r>
          </a:p>
          <a:p>
            <a:pPr>
              <a:lnSpc>
                <a:spcPct val="100000"/>
              </a:lnSpc>
            </a:pPr>
            <a:endParaRPr lang="en-US" sz="3600" b="0" strike="noStrike" spc="-1">
              <a:solidFill>
                <a:srgbClr val="000000"/>
              </a:solidFill>
              <a:uFill>
                <a:solidFill>
                  <a:srgbClr val="FFFFFF"/>
                </a:solidFill>
              </a:uFill>
              <a:latin typeface="Arial"/>
            </a:endParaRPr>
          </a:p>
          <a:p>
            <a:pPr>
              <a:lnSpc>
                <a:spcPct val="100000"/>
              </a:lnSpc>
            </a:pPr>
            <a:endParaRPr lang="en-US" sz="3600" b="0" strike="noStrike" spc="-1">
              <a:solidFill>
                <a:srgbClr val="000000"/>
              </a:solidFill>
              <a:uFill>
                <a:solidFill>
                  <a:srgbClr val="FFFFFF"/>
                </a:solidFill>
              </a:uFill>
              <a:latin typeface="Arial"/>
            </a:endParaRPr>
          </a:p>
          <a:p>
            <a:pPr>
              <a:lnSpc>
                <a:spcPct val="100000"/>
              </a:lnSpc>
            </a:pPr>
            <a:endParaRPr lang="en-US" sz="3600" b="0" strike="noStrike" spc="-1">
              <a:solidFill>
                <a:srgbClr val="000000"/>
              </a:solidFill>
              <a:uFill>
                <a:solidFill>
                  <a:srgbClr val="FFFFFF"/>
                </a:solidFill>
              </a:uFill>
              <a:latin typeface="Arial"/>
            </a:endParaRPr>
          </a:p>
          <a:p>
            <a:pPr>
              <a:lnSpc>
                <a:spcPct val="170000"/>
              </a:lnSpc>
            </a:pPr>
            <a:r>
              <a:rPr lang="en-US" sz="3600" b="0" strike="noStrike" spc="-1">
                <a:solidFill>
                  <a:srgbClr val="000000"/>
                </a:solidFill>
                <a:uFill>
                  <a:solidFill>
                    <a:srgbClr val="FFFFFF"/>
                  </a:solidFill>
                </a:uFill>
                <a:latin typeface="Arial"/>
              </a:rPr>
              <a:t>The Dataset can be broken down into: ( one can be somewhat flexible)</a:t>
            </a:r>
          </a:p>
          <a:p>
            <a:pPr marL="571680" lvl="6" indent="-571320">
              <a:lnSpc>
                <a:spcPct val="170000"/>
              </a:lnSpc>
              <a:buClr>
                <a:srgbClr val="000000"/>
              </a:buClr>
              <a:buFont typeface="Arial"/>
              <a:buChar char="•"/>
            </a:pPr>
            <a:r>
              <a:rPr lang="en-US" sz="3600" b="0" strike="noStrike" spc="-1">
                <a:solidFill>
                  <a:srgbClr val="000000"/>
                </a:solidFill>
                <a:uFill>
                  <a:solidFill>
                    <a:srgbClr val="FFFFFF"/>
                  </a:solidFill>
                </a:uFill>
                <a:latin typeface="Arial"/>
              </a:rPr>
              <a:t>Training Dataset(80%)</a:t>
            </a:r>
          </a:p>
          <a:p>
            <a:pPr marL="571680" lvl="6" indent="-571320">
              <a:lnSpc>
                <a:spcPct val="170000"/>
              </a:lnSpc>
              <a:buClr>
                <a:srgbClr val="000000"/>
              </a:buClr>
              <a:buFont typeface="Arial"/>
              <a:buChar char="•"/>
            </a:pPr>
            <a:r>
              <a:rPr lang="en-US" sz="3600" b="0" strike="noStrike" spc="-1">
                <a:solidFill>
                  <a:srgbClr val="000000"/>
                </a:solidFill>
                <a:uFill>
                  <a:solidFill>
                    <a:srgbClr val="FFFFFF"/>
                  </a:solidFill>
                </a:uFill>
                <a:latin typeface="Arial"/>
              </a:rPr>
              <a:t>Validation Dataset (15%)</a:t>
            </a:r>
          </a:p>
          <a:p>
            <a:pPr marL="571680" lvl="6" indent="-571320">
              <a:lnSpc>
                <a:spcPct val="170000"/>
              </a:lnSpc>
              <a:buClr>
                <a:srgbClr val="000000"/>
              </a:buClr>
              <a:buFont typeface="Arial"/>
              <a:buChar char="•"/>
            </a:pPr>
            <a:r>
              <a:rPr lang="en-US" sz="3600" b="0" strike="noStrike" spc="-1">
                <a:solidFill>
                  <a:srgbClr val="000000"/>
                </a:solidFill>
                <a:uFill>
                  <a:solidFill>
                    <a:srgbClr val="FFFFFF"/>
                  </a:solidFill>
                </a:uFill>
                <a:latin typeface="Arial"/>
              </a:rPr>
              <a:t>Test Dataset (5%)</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1"/>
          <p:cNvSpPr txBox="1"/>
          <p:nvPr/>
        </p:nvSpPr>
        <p:spPr>
          <a:xfrm>
            <a:off x="599760" y="301320"/>
            <a:ext cx="10797840" cy="126144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Toolset</a:t>
            </a:r>
          </a:p>
        </p:txBody>
      </p:sp>
      <p:sp>
        <p:nvSpPr>
          <p:cNvPr id="179" name="TextShape 2"/>
          <p:cNvSpPr txBox="1"/>
          <p:nvPr/>
        </p:nvSpPr>
        <p:spPr>
          <a:xfrm>
            <a:off x="665280" y="1722600"/>
            <a:ext cx="10797840" cy="5638320"/>
          </a:xfrm>
          <a:prstGeom prst="rect">
            <a:avLst/>
          </a:prstGeom>
          <a:noFill/>
          <a:ln>
            <a:noFill/>
          </a:ln>
        </p:spPr>
        <p:txBody>
          <a:bodyPr lIns="0" tIns="0" rIns="0" bIns="0" anchor="ctr">
            <a:normAutofit/>
          </a:bodyPr>
          <a:lstStyle/>
          <a:p>
            <a:pPr marL="285840" indent="-285480">
              <a:lnSpc>
                <a:spcPct val="100000"/>
              </a:lnSpc>
              <a:buClr>
                <a:srgbClr val="000000"/>
              </a:buClr>
              <a:buFont typeface="Arial"/>
              <a:buChar char="•"/>
            </a:pPr>
            <a:r>
              <a:rPr lang="en-US" sz="2400" b="0" strike="noStrike" spc="-1">
                <a:solidFill>
                  <a:srgbClr val="000000"/>
                </a:solidFill>
                <a:uFill>
                  <a:solidFill>
                    <a:srgbClr val="FFFFFF"/>
                  </a:solidFill>
                </a:uFill>
                <a:latin typeface="Arial"/>
              </a:rPr>
              <a:t>Tensorflow 1.5 ( includes Keras Libraries)</a:t>
            </a:r>
          </a:p>
          <a:p>
            <a:pPr>
              <a:lnSpc>
                <a:spcPct val="100000"/>
              </a:lnSpc>
            </a:pPr>
            <a:endParaRPr lang="en-US" sz="24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400" b="0" strike="noStrike" spc="-1">
                <a:solidFill>
                  <a:srgbClr val="000000"/>
                </a:solidFill>
                <a:uFill>
                  <a:solidFill>
                    <a:srgbClr val="FFFFFF"/>
                  </a:solidFill>
                </a:uFill>
                <a:latin typeface="Arial"/>
              </a:rPr>
              <a:t>Python 3.6</a:t>
            </a:r>
          </a:p>
          <a:p>
            <a:pPr>
              <a:lnSpc>
                <a:spcPct val="100000"/>
              </a:lnSpc>
            </a:pPr>
            <a:endParaRPr lang="en-US" sz="24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400" b="0" strike="noStrike" spc="-1">
                <a:solidFill>
                  <a:srgbClr val="000000"/>
                </a:solidFill>
                <a:uFill>
                  <a:solidFill>
                    <a:srgbClr val="FFFFFF"/>
                  </a:solidFill>
                </a:uFill>
                <a:latin typeface="Arial"/>
              </a:rPr>
              <a:t>OpenCV</a:t>
            </a:r>
          </a:p>
          <a:p>
            <a:pPr>
              <a:lnSpc>
                <a:spcPct val="100000"/>
              </a:lnSpc>
            </a:pPr>
            <a:endParaRPr lang="en-US" sz="24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400" b="0" strike="noStrike" spc="-1">
                <a:solidFill>
                  <a:srgbClr val="000000"/>
                </a:solidFill>
                <a:uFill>
                  <a:solidFill>
                    <a:srgbClr val="FFFFFF"/>
                  </a:solidFill>
                </a:uFill>
                <a:latin typeface="Arial"/>
              </a:rPr>
              <a:t>Anaconda </a:t>
            </a:r>
          </a:p>
          <a:p>
            <a:pPr>
              <a:lnSpc>
                <a:spcPct val="100000"/>
              </a:lnSpc>
            </a:pPr>
            <a:endParaRPr lang="en-US" sz="24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400" b="0" strike="noStrike" spc="-1">
                <a:solidFill>
                  <a:srgbClr val="000000"/>
                </a:solidFill>
                <a:uFill>
                  <a:solidFill>
                    <a:srgbClr val="FFFFFF"/>
                  </a:solidFill>
                </a:uFill>
                <a:latin typeface="Arial"/>
              </a:rPr>
              <a:t>Jupyter Notebooks</a:t>
            </a:r>
          </a:p>
          <a:p>
            <a:pPr>
              <a:lnSpc>
                <a:spcPct val="100000"/>
              </a:lnSpc>
            </a:pPr>
            <a:endParaRPr lang="en-US" sz="24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400" b="0" strike="noStrike" spc="-1">
                <a:solidFill>
                  <a:srgbClr val="000000"/>
                </a:solidFill>
                <a:uFill>
                  <a:solidFill>
                    <a:srgbClr val="FFFFFF"/>
                  </a:solidFill>
                </a:uFill>
                <a:latin typeface="Arial"/>
              </a:rPr>
              <a:t>Windows environment</a:t>
            </a:r>
          </a:p>
          <a:p>
            <a:pPr>
              <a:lnSpc>
                <a:spcPct val="100000"/>
              </a:lnSpc>
            </a:pPr>
            <a:endParaRPr lang="en-US" sz="24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400" b="0" strike="noStrike" spc="-1">
                <a:solidFill>
                  <a:srgbClr val="000000"/>
                </a:solidFill>
                <a:uFill>
                  <a:solidFill>
                    <a:srgbClr val="FFFFFF"/>
                  </a:solidFill>
                </a:uFill>
                <a:latin typeface="Arial"/>
              </a:rPr>
              <a:t>Optional GPU Card ( CPU will slow down dramatically)</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599760" y="301320"/>
            <a:ext cx="10797840" cy="126144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81" name="TextShape 2"/>
          <p:cNvSpPr txBox="1"/>
          <p:nvPr/>
        </p:nvSpPr>
        <p:spPr>
          <a:xfrm>
            <a:off x="599760" y="1768680"/>
            <a:ext cx="10797840" cy="4383720"/>
          </a:xfrm>
          <a:prstGeom prst="rect">
            <a:avLst/>
          </a:prstGeom>
          <a:noFill/>
          <a:ln>
            <a:noFill/>
          </a:ln>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599760" y="301320"/>
            <a:ext cx="10797840" cy="111600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Calibri"/>
              </a:rPr>
              <a:t>The Problem Statement</a:t>
            </a:r>
            <a:endParaRPr lang="en-US" sz="4000" b="0" strike="noStrike" spc="-1">
              <a:solidFill>
                <a:srgbClr val="000000"/>
              </a:solidFill>
              <a:uFill>
                <a:solidFill>
                  <a:srgbClr val="FFFFFF"/>
                </a:solidFill>
              </a:uFill>
              <a:latin typeface="Arial"/>
            </a:endParaRPr>
          </a:p>
        </p:txBody>
      </p:sp>
      <p:sp>
        <p:nvSpPr>
          <p:cNvPr id="183" name="TextShape 2"/>
          <p:cNvSpPr txBox="1"/>
          <p:nvPr/>
        </p:nvSpPr>
        <p:spPr>
          <a:xfrm>
            <a:off x="284040" y="1768680"/>
            <a:ext cx="11581920" cy="543996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  </a:t>
            </a:r>
          </a:p>
        </p:txBody>
      </p:sp>
      <p:pic>
        <p:nvPicPr>
          <p:cNvPr id="184" name="Picture 4"/>
          <p:cNvPicPr/>
          <p:nvPr/>
        </p:nvPicPr>
        <p:blipFill>
          <a:blip r:embed="rId3"/>
          <a:stretch/>
        </p:blipFill>
        <p:spPr>
          <a:xfrm>
            <a:off x="6989760" y="1874880"/>
            <a:ext cx="1294920" cy="1294920"/>
          </a:xfrm>
          <a:prstGeom prst="rect">
            <a:avLst/>
          </a:prstGeom>
          <a:ln>
            <a:noFill/>
          </a:ln>
        </p:spPr>
      </p:pic>
      <p:pic>
        <p:nvPicPr>
          <p:cNvPr id="185" name="Picture 5"/>
          <p:cNvPicPr/>
          <p:nvPr/>
        </p:nvPicPr>
        <p:blipFill>
          <a:blip r:embed="rId4"/>
          <a:stretch/>
        </p:blipFill>
        <p:spPr>
          <a:xfrm>
            <a:off x="9580680" y="1852560"/>
            <a:ext cx="1285560" cy="1371240"/>
          </a:xfrm>
          <a:prstGeom prst="rect">
            <a:avLst/>
          </a:prstGeom>
          <a:ln>
            <a:noFill/>
          </a:ln>
        </p:spPr>
      </p:pic>
      <p:pic>
        <p:nvPicPr>
          <p:cNvPr id="186" name="Picture 6"/>
          <p:cNvPicPr/>
          <p:nvPr/>
        </p:nvPicPr>
        <p:blipFill>
          <a:blip r:embed="rId5"/>
          <a:stretch/>
        </p:blipFill>
        <p:spPr>
          <a:xfrm>
            <a:off x="6989760" y="3551400"/>
            <a:ext cx="1294920" cy="990360"/>
          </a:xfrm>
          <a:prstGeom prst="rect">
            <a:avLst/>
          </a:prstGeom>
          <a:ln>
            <a:noFill/>
          </a:ln>
        </p:spPr>
      </p:pic>
      <p:sp>
        <p:nvSpPr>
          <p:cNvPr id="187" name="CustomShape 3"/>
          <p:cNvSpPr/>
          <p:nvPr/>
        </p:nvSpPr>
        <p:spPr>
          <a:xfrm flipV="1">
            <a:off x="3179880" y="2521800"/>
            <a:ext cx="3809520" cy="6282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188" name="CustomShape 4"/>
          <p:cNvSpPr/>
          <p:nvPr/>
        </p:nvSpPr>
        <p:spPr>
          <a:xfrm>
            <a:off x="3179880" y="3151080"/>
            <a:ext cx="3809520" cy="8949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189" name="CustomShape 5"/>
          <p:cNvSpPr/>
          <p:nvPr/>
        </p:nvSpPr>
        <p:spPr>
          <a:xfrm>
            <a:off x="8285040" y="2522520"/>
            <a:ext cx="1294920" cy="1548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190" name="CustomShape 6"/>
          <p:cNvSpPr/>
          <p:nvPr/>
        </p:nvSpPr>
        <p:spPr>
          <a:xfrm>
            <a:off x="512640" y="4770360"/>
            <a:ext cx="10058040" cy="265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0000"/>
              </a:buClr>
              <a:buFont typeface="Arial"/>
              <a:buChar char="•"/>
            </a:pPr>
            <a:r>
              <a:rPr lang="en-US" sz="2000" b="1" strike="noStrike" spc="-1">
                <a:solidFill>
                  <a:srgbClr val="000000"/>
                </a:solidFill>
                <a:uFill>
                  <a:solidFill>
                    <a:srgbClr val="FFFFFF"/>
                  </a:solidFill>
                </a:uFill>
                <a:latin typeface="Arial"/>
                <a:ea typeface="DejaVu Sans"/>
              </a:rPr>
              <a:t>We are given a collection of images of Dogs and Cats, </a:t>
            </a:r>
            <a:endParaRPr lang="en-US" sz="2000" b="0" strike="noStrike" spc="-1">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en-US" sz="2000" b="1" strike="noStrike" spc="-1">
                <a:solidFill>
                  <a:srgbClr val="000000"/>
                </a:solidFill>
                <a:uFill>
                  <a:solidFill>
                    <a:srgbClr val="FFFFFF"/>
                  </a:solidFill>
                </a:uFill>
                <a:latin typeface="Arial"/>
                <a:ea typeface="DejaVu Sans"/>
              </a:rPr>
              <a:t>Our Task is to separate these pictures into Dog and Cat folders</a:t>
            </a:r>
            <a:endParaRPr lang="en-US" sz="2000" b="0" strike="noStrike" spc="-1">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en-US" sz="2000" b="1" strike="noStrike" spc="-1">
                <a:solidFill>
                  <a:srgbClr val="000000"/>
                </a:solidFill>
                <a:uFill>
                  <a:solidFill>
                    <a:srgbClr val="FFFFFF"/>
                  </a:solidFill>
                </a:uFill>
                <a:latin typeface="Arial"/>
                <a:ea typeface="DejaVu Sans"/>
              </a:rPr>
              <a:t>We want to Extract Dog pictures according to their breed.</a:t>
            </a: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en-US" sz="2000" b="1" strike="noStrike" spc="-1">
                <a:solidFill>
                  <a:srgbClr val="000000"/>
                </a:solidFill>
                <a:uFill>
                  <a:solidFill>
                    <a:srgbClr val="FFFFFF"/>
                  </a:solidFill>
                </a:uFill>
                <a:latin typeface="Arial"/>
                <a:ea typeface="DejaVu Sans"/>
              </a:rPr>
              <a:t>You have a labeled Dog and Cat image Dataset.</a:t>
            </a:r>
            <a:endParaRPr lang="en-US" sz="2000" b="0" strike="noStrike" spc="-1">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en-US" sz="2000" b="1" strike="noStrike" spc="-1">
                <a:solidFill>
                  <a:srgbClr val="000000"/>
                </a:solidFill>
                <a:uFill>
                  <a:solidFill>
                    <a:srgbClr val="FFFFFF"/>
                  </a:solidFill>
                </a:uFill>
                <a:latin typeface="Arial"/>
                <a:ea typeface="DejaVu Sans"/>
              </a:rPr>
              <a:t>You have a Stanford  Dogs Breed Dataset.</a:t>
            </a: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a:p>
            <a:pPr>
              <a:lnSpc>
                <a:spcPct val="100000"/>
              </a:lnSpc>
            </a:pPr>
            <a:r>
              <a:rPr lang="en-US" sz="2800" b="1" strike="noStrike" spc="-1">
                <a:solidFill>
                  <a:srgbClr val="0070C0"/>
                </a:solidFill>
                <a:uFill>
                  <a:solidFill>
                    <a:srgbClr val="FFFFFF"/>
                  </a:solidFill>
                </a:uFill>
                <a:latin typeface="Arial"/>
                <a:ea typeface="DejaVu Sans"/>
              </a:rPr>
              <a:t>How will we do it ? </a:t>
            </a:r>
            <a:endParaRPr lang="en-US" sz="2800" b="0" strike="noStrike" spc="-1">
              <a:solidFill>
                <a:srgbClr val="000000"/>
              </a:solidFill>
              <a:uFill>
                <a:solidFill>
                  <a:srgbClr val="FFFFFF"/>
                </a:solidFill>
              </a:uFill>
              <a:latin typeface="Arial"/>
            </a:endParaRPr>
          </a:p>
        </p:txBody>
      </p:sp>
      <p:pic>
        <p:nvPicPr>
          <p:cNvPr id="191" name="Picture 18"/>
          <p:cNvPicPr/>
          <p:nvPr/>
        </p:nvPicPr>
        <p:blipFill>
          <a:blip r:embed="rId6"/>
          <a:stretch/>
        </p:blipFill>
        <p:spPr>
          <a:xfrm>
            <a:off x="575640" y="1874880"/>
            <a:ext cx="2603880" cy="2603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599040" y="121320"/>
            <a:ext cx="10796760" cy="1260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r>
              <a:rPr lang="en-US" sz="6000" b="0" strike="noStrike" spc="-1">
                <a:solidFill>
                  <a:srgbClr val="FFFFFF"/>
                </a:solidFill>
                <a:uFill>
                  <a:solidFill>
                    <a:srgbClr val="FFFFFF"/>
                  </a:solidFill>
                </a:uFill>
                <a:latin typeface="Source Sans Pro Light"/>
                <a:ea typeface="DejaVu Sans"/>
              </a:rPr>
              <a:t>Introduction</a:t>
            </a:r>
            <a:endParaRPr lang="en-US" sz="6000" b="0" strike="noStrike" spc="-1">
              <a:solidFill>
                <a:srgbClr val="000000"/>
              </a:solidFill>
              <a:uFill>
                <a:solidFill>
                  <a:srgbClr val="FFFFFF"/>
                </a:solidFill>
              </a:uFill>
              <a:latin typeface="Arial"/>
            </a:endParaRPr>
          </a:p>
        </p:txBody>
      </p:sp>
      <p:sp>
        <p:nvSpPr>
          <p:cNvPr id="122" name="CustomShape 2"/>
          <p:cNvSpPr/>
          <p:nvPr/>
        </p:nvSpPr>
        <p:spPr>
          <a:xfrm>
            <a:off x="324720" y="1645920"/>
            <a:ext cx="11195280" cy="5667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200">
              <a:lnSpc>
                <a:spcPct val="100000"/>
              </a:lnSpc>
              <a:spcAft>
                <a:spcPts val="1409"/>
              </a:spcAft>
            </a:pPr>
            <a:endParaRPr lang="en-US" sz="1800" b="0" strike="noStrike" spc="-1">
              <a:solidFill>
                <a:srgbClr val="000000"/>
              </a:solidFill>
              <a:uFill>
                <a:solidFill>
                  <a:srgbClr val="FFFFFF"/>
                </a:solidFill>
              </a:uFill>
              <a:latin typeface="Arial"/>
            </a:endParaRPr>
          </a:p>
          <a:p>
            <a:pPr marL="432000" indent="-322200">
              <a:lnSpc>
                <a:spcPct val="100000"/>
              </a:lnSpc>
              <a:spcAft>
                <a:spcPts val="1409"/>
              </a:spcAft>
            </a:pPr>
            <a:r>
              <a:rPr lang="en-US" sz="2400" b="0" strike="noStrike" spc="-1">
                <a:solidFill>
                  <a:srgbClr val="000000"/>
                </a:solidFill>
                <a:uFill>
                  <a:solidFill>
                    <a:srgbClr val="FFFFFF"/>
                  </a:solidFill>
                </a:uFill>
                <a:latin typeface="Source Sans Pro"/>
                <a:ea typeface="Droid Sans"/>
              </a:rPr>
              <a:t>Hello, my name is Ali.</a:t>
            </a:r>
            <a:endParaRPr lang="en-US" sz="2400" b="0" strike="noStrike" spc="-1">
              <a:solidFill>
                <a:srgbClr val="000000"/>
              </a:solidFill>
              <a:uFill>
                <a:solidFill>
                  <a:srgbClr val="FFFFFF"/>
                </a:solidFill>
              </a:uFill>
              <a:latin typeface="Arial"/>
            </a:endParaRPr>
          </a:p>
          <a:p>
            <a:pPr marL="432000" indent="-322200">
              <a:lnSpc>
                <a:spcPct val="100000"/>
              </a:lnSpc>
              <a:spcAft>
                <a:spcPts val="1409"/>
              </a:spcAft>
            </a:pPr>
            <a:r>
              <a:rPr lang="en-US" sz="2400" b="0" strike="noStrike" spc="-1">
                <a:solidFill>
                  <a:srgbClr val="000000"/>
                </a:solidFill>
                <a:uFill>
                  <a:solidFill>
                    <a:srgbClr val="FFFFFF"/>
                  </a:solidFill>
                </a:uFill>
                <a:latin typeface="Source Sans Pro"/>
                <a:ea typeface="Droid Sans"/>
              </a:rPr>
              <a:t>I am from Bombay, India .</a:t>
            </a:r>
            <a:endParaRPr lang="en-US" sz="2400" b="0" strike="noStrike" spc="-1">
              <a:solidFill>
                <a:srgbClr val="000000"/>
              </a:solidFill>
              <a:uFill>
                <a:solidFill>
                  <a:srgbClr val="FFFFFF"/>
                </a:solidFill>
              </a:uFill>
              <a:latin typeface="Arial"/>
            </a:endParaRPr>
          </a:p>
          <a:p>
            <a:pPr marL="432000" indent="-322200">
              <a:lnSpc>
                <a:spcPct val="100000"/>
              </a:lnSpc>
              <a:spcAft>
                <a:spcPts val="1409"/>
              </a:spcAft>
            </a:pPr>
            <a:r>
              <a:rPr lang="en-US" sz="2400" b="0" strike="noStrike" spc="-1">
                <a:solidFill>
                  <a:srgbClr val="000000"/>
                </a:solidFill>
                <a:uFill>
                  <a:solidFill>
                    <a:srgbClr val="FFFFFF"/>
                  </a:solidFill>
                </a:uFill>
                <a:latin typeface="Source Sans Pro"/>
                <a:ea typeface="Droid Sans"/>
              </a:rPr>
              <a:t>I am a Molecular Biologist, that moved into Computer Sciences.</a:t>
            </a:r>
            <a:endParaRPr lang="en-US" sz="2400" b="0" strike="noStrike" spc="-1">
              <a:solidFill>
                <a:srgbClr val="000000"/>
              </a:solidFill>
              <a:uFill>
                <a:solidFill>
                  <a:srgbClr val="FFFFFF"/>
                </a:solidFill>
              </a:uFill>
              <a:latin typeface="Arial"/>
            </a:endParaRPr>
          </a:p>
        </p:txBody>
      </p:sp>
      <p:pic>
        <p:nvPicPr>
          <p:cNvPr id="123" name="Picture 3"/>
          <p:cNvPicPr/>
          <p:nvPr/>
        </p:nvPicPr>
        <p:blipFill>
          <a:blip r:embed="rId3"/>
          <a:stretch/>
        </p:blipFill>
        <p:spPr>
          <a:xfrm>
            <a:off x="457200" y="4206240"/>
            <a:ext cx="4955040" cy="3015720"/>
          </a:xfrm>
          <a:prstGeom prst="rect">
            <a:avLst/>
          </a:prstGeom>
          <a:ln>
            <a:noFill/>
          </a:ln>
        </p:spPr>
      </p:pic>
      <p:pic>
        <p:nvPicPr>
          <p:cNvPr id="124" name="Picture 5"/>
          <p:cNvPicPr/>
          <p:nvPr/>
        </p:nvPicPr>
        <p:blipFill>
          <a:blip r:embed="rId4"/>
          <a:stretch/>
        </p:blipFill>
        <p:spPr>
          <a:xfrm>
            <a:off x="5577840" y="4206240"/>
            <a:ext cx="5758920" cy="3015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588960" y="122400"/>
            <a:ext cx="10797840" cy="126144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Method 1:  How we are going to solve this. Step 1.</a:t>
            </a:r>
          </a:p>
        </p:txBody>
      </p:sp>
      <p:sp>
        <p:nvSpPr>
          <p:cNvPr id="193" name="TextShape 2"/>
          <p:cNvSpPr txBox="1"/>
          <p:nvPr/>
        </p:nvSpPr>
        <p:spPr>
          <a:xfrm>
            <a:off x="197640" y="1587960"/>
            <a:ext cx="11734560" cy="5638320"/>
          </a:xfrm>
          <a:prstGeom prst="rect">
            <a:avLst/>
          </a:prstGeom>
          <a:solidFill>
            <a:srgbClr val="FFFFFF"/>
          </a:solidFill>
          <a:ln w="25560">
            <a:solidFill>
              <a:srgbClr val="000000"/>
            </a:solidFill>
            <a:round/>
          </a:ln>
        </p:spPr>
        <p:txBody>
          <a:bodyPr lIns="0" tIns="0" rIns="0" bIns="0" anchor="ctr">
            <a:normAutofit/>
          </a:bodyPr>
          <a:lstStyle/>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a:p>
            <a:endParaRPr lang="en-US" sz="1800" b="0" strike="noStrike" spc="-1">
              <a:solidFill>
                <a:srgbClr val="000000"/>
              </a:solidFill>
              <a:uFill>
                <a:solidFill>
                  <a:srgbClr val="FFFFFF"/>
                </a:solidFill>
              </a:uFill>
              <a:latin typeface="Arial"/>
            </a:endParaRPr>
          </a:p>
          <a:p>
            <a:r>
              <a:rPr lang="en-US" sz="1600" b="0" strike="noStrike" spc="-1">
                <a:solidFill>
                  <a:srgbClr val="000000"/>
                </a:solidFill>
                <a:uFill>
                  <a:solidFill>
                    <a:srgbClr val="FFFFFF"/>
                  </a:solidFill>
                </a:uFill>
                <a:latin typeface="Arial"/>
                <a:ea typeface="DejaVu Sans"/>
              </a:rPr>
              <a:t>         </a:t>
            </a:r>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pPr algn="r">
              <a:lnSpc>
                <a:spcPct val="100000"/>
              </a:lnSpc>
            </a:pP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a:t>
            </a:r>
            <a:r>
              <a:rPr lang="en-US" sz="1200" b="0" strike="noStrike" spc="-1">
                <a:solidFill>
                  <a:srgbClr val="000000"/>
                </a:solidFill>
                <a:uFill>
                  <a:solidFill>
                    <a:srgbClr val="FFFFFF"/>
                  </a:solidFill>
                </a:uFill>
                <a:latin typeface="Arial"/>
                <a:ea typeface="DejaVu Sans"/>
              </a:rPr>
              <a:t>Cleaned  Labeled</a:t>
            </a:r>
            <a:endParaRPr lang="en-US" sz="1200" b="0" strike="noStrike" spc="-1">
              <a:solidFill>
                <a:srgbClr val="000000"/>
              </a:solidFill>
              <a:uFill>
                <a:solidFill>
                  <a:srgbClr val="FFFFFF"/>
                </a:solidFill>
              </a:uFill>
              <a:latin typeface="Arial"/>
            </a:endParaRPr>
          </a:p>
          <a:p>
            <a:pPr>
              <a:lnSpc>
                <a:spcPct val="100000"/>
              </a:lnSpc>
            </a:pPr>
            <a:r>
              <a:rPr lang="en-US" sz="1200" b="0" strike="noStrike" spc="-1">
                <a:solidFill>
                  <a:srgbClr val="000000"/>
                </a:solidFill>
                <a:uFill>
                  <a:solidFill>
                    <a:srgbClr val="FFFFFF"/>
                  </a:solidFill>
                </a:uFill>
                <a:latin typeface="Arial"/>
                <a:ea typeface="DejaVu Sans"/>
              </a:rPr>
              <a:t>       Training Data Set</a:t>
            </a:r>
            <a:endParaRPr lang="en-US" sz="1200" b="0" strike="noStrike" spc="-1">
              <a:solidFill>
                <a:srgbClr val="000000"/>
              </a:solidFill>
              <a:uFill>
                <a:solidFill>
                  <a:srgbClr val="FFFFFF"/>
                </a:solidFill>
              </a:uFill>
              <a:latin typeface="Arial"/>
            </a:endParaRPr>
          </a:p>
          <a:p>
            <a:pPr>
              <a:lnSpc>
                <a:spcPct val="100000"/>
              </a:lnSpc>
            </a:pPr>
            <a:r>
              <a:rPr lang="en-US" sz="1200" b="0" strike="noStrike" spc="-1">
                <a:solidFill>
                  <a:srgbClr val="000000"/>
                </a:solidFill>
                <a:uFill>
                  <a:solidFill>
                    <a:srgbClr val="FFFFFF"/>
                  </a:solidFill>
                </a:uFill>
                <a:latin typeface="Arial"/>
                <a:ea typeface="DejaVu Sans"/>
              </a:rPr>
              <a:t>       Of  Dogs and Cats</a:t>
            </a: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p:txBody>
      </p:sp>
      <p:sp>
        <p:nvSpPr>
          <p:cNvPr id="194" name="CustomShape 3"/>
          <p:cNvSpPr/>
          <p:nvPr/>
        </p:nvSpPr>
        <p:spPr>
          <a:xfrm>
            <a:off x="2626920" y="3552480"/>
            <a:ext cx="1579320" cy="1170000"/>
          </a:xfrm>
          <a:prstGeom prst="rect">
            <a:avLst/>
          </a:prstGeom>
          <a:ln>
            <a:noFill/>
          </a:ln>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p:style>
        <p:txBody>
          <a:bodyPr lIns="90000" tIns="45000" rIns="90000" bIns="45000" anchor="ctr"/>
          <a:lstStyle/>
          <a:p>
            <a:pPr algn="ctr">
              <a:lnSpc>
                <a:spcPct val="100000"/>
              </a:lnSpc>
            </a:pPr>
            <a:r>
              <a:rPr lang="en-US" sz="1400" b="0" strike="noStrike" spc="-1">
                <a:solidFill>
                  <a:srgbClr val="000000"/>
                </a:solidFill>
                <a:uFill>
                  <a:solidFill>
                    <a:srgbClr val="FFFFFF"/>
                  </a:solidFill>
                </a:uFill>
                <a:latin typeface="Arial"/>
                <a:ea typeface="DejaVu Sans"/>
              </a:rPr>
              <a:t>Train </a:t>
            </a:r>
            <a:endParaRPr lang="en-US" sz="1400" b="0" strike="noStrike" spc="-1">
              <a:solidFill>
                <a:srgbClr val="000000"/>
              </a:solidFill>
              <a:uFill>
                <a:solidFill>
                  <a:srgbClr val="FFFFFF"/>
                </a:solidFill>
              </a:uFill>
              <a:latin typeface="Arial"/>
            </a:endParaRPr>
          </a:p>
          <a:p>
            <a:pPr algn="ctr">
              <a:lnSpc>
                <a:spcPct val="100000"/>
              </a:lnSpc>
            </a:pPr>
            <a:r>
              <a:rPr lang="en-US" sz="1400" b="0" strike="noStrike" spc="-1">
                <a:solidFill>
                  <a:srgbClr val="000000"/>
                </a:solidFill>
                <a:uFill>
                  <a:solidFill>
                    <a:srgbClr val="FFFFFF"/>
                  </a:solidFill>
                </a:uFill>
                <a:latin typeface="Arial"/>
                <a:ea typeface="DejaVu Sans"/>
              </a:rPr>
              <a:t>CNN</a:t>
            </a:r>
            <a:endParaRPr lang="en-US" sz="1400" b="0" strike="noStrike" spc="-1">
              <a:solidFill>
                <a:srgbClr val="000000"/>
              </a:solidFill>
              <a:uFill>
                <a:solidFill>
                  <a:srgbClr val="FFFFFF"/>
                </a:solidFill>
              </a:uFill>
              <a:latin typeface="Arial"/>
            </a:endParaRPr>
          </a:p>
          <a:p>
            <a:pPr algn="ctr">
              <a:lnSpc>
                <a:spcPct val="100000"/>
              </a:lnSpc>
            </a:pPr>
            <a:r>
              <a:rPr lang="en-US" sz="1400" b="0" strike="noStrike" spc="-1">
                <a:solidFill>
                  <a:srgbClr val="000000"/>
                </a:solidFill>
                <a:uFill>
                  <a:solidFill>
                    <a:srgbClr val="FFFFFF"/>
                  </a:solidFill>
                </a:uFill>
                <a:latin typeface="Arial"/>
                <a:ea typeface="DejaVu Sans"/>
              </a:rPr>
              <a:t>Dog_Cat</a:t>
            </a:r>
            <a:endParaRPr lang="en-US" sz="1400" b="0" strike="noStrike" spc="-1">
              <a:solidFill>
                <a:srgbClr val="000000"/>
              </a:solidFill>
              <a:uFill>
                <a:solidFill>
                  <a:srgbClr val="FFFFFF"/>
                </a:solidFill>
              </a:uFill>
              <a:latin typeface="Arial"/>
            </a:endParaRPr>
          </a:p>
          <a:p>
            <a:pPr algn="ctr">
              <a:lnSpc>
                <a:spcPct val="100000"/>
              </a:lnSpc>
            </a:pPr>
            <a:r>
              <a:rPr lang="en-US" sz="1400" b="0" strike="noStrike" spc="-1">
                <a:solidFill>
                  <a:srgbClr val="000000"/>
                </a:solidFill>
                <a:uFill>
                  <a:solidFill>
                    <a:srgbClr val="FFFFFF"/>
                  </a:solidFill>
                </a:uFill>
                <a:latin typeface="Arial"/>
                <a:ea typeface="DejaVu Sans"/>
              </a:rPr>
              <a:t>Model</a:t>
            </a:r>
            <a:endParaRPr lang="en-US" sz="1400" b="0" strike="noStrike" spc="-1">
              <a:solidFill>
                <a:srgbClr val="000000"/>
              </a:solidFill>
              <a:uFill>
                <a:solidFill>
                  <a:srgbClr val="FFFFFF"/>
                </a:solidFill>
              </a:uFill>
              <a:latin typeface="Arial"/>
            </a:endParaRPr>
          </a:p>
        </p:txBody>
      </p:sp>
      <p:pic>
        <p:nvPicPr>
          <p:cNvPr id="195" name="Picture 4"/>
          <p:cNvPicPr/>
          <p:nvPr/>
        </p:nvPicPr>
        <p:blipFill>
          <a:blip r:embed="rId2"/>
          <a:stretch/>
        </p:blipFill>
        <p:spPr>
          <a:xfrm>
            <a:off x="682200" y="1852920"/>
            <a:ext cx="906840" cy="1088280"/>
          </a:xfrm>
          <a:prstGeom prst="rect">
            <a:avLst/>
          </a:prstGeom>
          <a:ln>
            <a:noFill/>
          </a:ln>
        </p:spPr>
      </p:pic>
      <p:pic>
        <p:nvPicPr>
          <p:cNvPr id="196" name="Picture 5"/>
          <p:cNvPicPr/>
          <p:nvPr/>
        </p:nvPicPr>
        <p:blipFill>
          <a:blip r:embed="rId3"/>
          <a:stretch/>
        </p:blipFill>
        <p:spPr>
          <a:xfrm>
            <a:off x="943560" y="2158920"/>
            <a:ext cx="923400" cy="1108080"/>
          </a:xfrm>
          <a:prstGeom prst="rect">
            <a:avLst/>
          </a:prstGeom>
          <a:ln>
            <a:noFill/>
          </a:ln>
        </p:spPr>
      </p:pic>
      <p:pic>
        <p:nvPicPr>
          <p:cNvPr id="197" name="Picture 6"/>
          <p:cNvPicPr/>
          <p:nvPr/>
        </p:nvPicPr>
        <p:blipFill>
          <a:blip r:embed="rId4"/>
          <a:stretch/>
        </p:blipFill>
        <p:spPr>
          <a:xfrm>
            <a:off x="624600" y="3552480"/>
            <a:ext cx="906840" cy="1045080"/>
          </a:xfrm>
          <a:prstGeom prst="rect">
            <a:avLst/>
          </a:prstGeom>
          <a:ln>
            <a:noFill/>
          </a:ln>
        </p:spPr>
      </p:pic>
      <p:sp>
        <p:nvSpPr>
          <p:cNvPr id="198" name="CustomShape 4"/>
          <p:cNvSpPr/>
          <p:nvPr/>
        </p:nvSpPr>
        <p:spPr>
          <a:xfrm>
            <a:off x="2162520" y="2560680"/>
            <a:ext cx="48348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199" name="CustomShape 5"/>
          <p:cNvSpPr/>
          <p:nvPr/>
        </p:nvSpPr>
        <p:spPr>
          <a:xfrm>
            <a:off x="7805160" y="3330360"/>
            <a:ext cx="1599840" cy="1294920"/>
          </a:xfrm>
          <a:prstGeom prst="hexagon">
            <a:avLst>
              <a:gd name="adj" fmla="val 25000"/>
              <a:gd name="vf" fmla="val 11547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000000"/>
                </a:solidFill>
                <a:uFill>
                  <a:solidFill>
                    <a:srgbClr val="FFFFFF"/>
                  </a:solidFill>
                </a:uFill>
                <a:latin typeface="Arial"/>
                <a:ea typeface="DejaVu Sans"/>
              </a:rPr>
              <a:t>Dog_Cat</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 </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Trained Model</a:t>
            </a:r>
            <a:endParaRPr lang="en-US" sz="1200" b="0" strike="noStrike" spc="-1">
              <a:solidFill>
                <a:srgbClr val="000000"/>
              </a:solidFill>
              <a:uFill>
                <a:solidFill>
                  <a:srgbClr val="FFFFFF"/>
                </a:solidFill>
              </a:uFill>
              <a:latin typeface="Arial"/>
            </a:endParaRPr>
          </a:p>
        </p:txBody>
      </p:sp>
      <p:sp>
        <p:nvSpPr>
          <p:cNvPr id="200" name="CustomShape 6"/>
          <p:cNvSpPr/>
          <p:nvPr/>
        </p:nvSpPr>
        <p:spPr>
          <a:xfrm flipV="1">
            <a:off x="4206600" y="3955320"/>
            <a:ext cx="3598560" cy="453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201" name="CustomShape 7"/>
          <p:cNvSpPr/>
          <p:nvPr/>
        </p:nvSpPr>
        <p:spPr>
          <a:xfrm>
            <a:off x="7904160" y="530388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Dogs</a:t>
            </a:r>
            <a:endParaRPr lang="en-US" sz="1800" b="0" strike="noStrike" spc="-1">
              <a:solidFill>
                <a:srgbClr val="000000"/>
              </a:solidFill>
              <a:uFill>
                <a:solidFill>
                  <a:srgbClr val="FFFFFF"/>
                </a:solidFill>
              </a:uFill>
              <a:latin typeface="Arial"/>
            </a:endParaRPr>
          </a:p>
        </p:txBody>
      </p:sp>
      <p:sp>
        <p:nvSpPr>
          <p:cNvPr id="202" name="CustomShape 8"/>
          <p:cNvSpPr/>
          <p:nvPr/>
        </p:nvSpPr>
        <p:spPr>
          <a:xfrm>
            <a:off x="9352080" y="530388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Cats</a:t>
            </a:r>
            <a:endParaRPr lang="en-US" sz="1800" b="0" strike="noStrike" spc="-1">
              <a:solidFill>
                <a:srgbClr val="000000"/>
              </a:solidFill>
              <a:uFill>
                <a:solidFill>
                  <a:srgbClr val="FFFFFF"/>
                </a:solidFill>
              </a:uFill>
              <a:latin typeface="Arial"/>
            </a:endParaRPr>
          </a:p>
        </p:txBody>
      </p:sp>
      <p:sp>
        <p:nvSpPr>
          <p:cNvPr id="203" name="CustomShape 9"/>
          <p:cNvSpPr/>
          <p:nvPr/>
        </p:nvSpPr>
        <p:spPr>
          <a:xfrm>
            <a:off x="392760" y="1798560"/>
            <a:ext cx="1769400" cy="5257440"/>
          </a:xfrm>
          <a:prstGeom prst="rect">
            <a:avLst/>
          </a:prstGeom>
          <a:noFill/>
          <a:ln>
            <a:solidFill>
              <a:srgbClr val="0070C0"/>
            </a:solidFill>
            <a:round/>
          </a:ln>
        </p:spPr>
        <p:style>
          <a:lnRef idx="2">
            <a:schemeClr val="accent1">
              <a:shade val="50000"/>
            </a:schemeClr>
          </a:lnRef>
          <a:fillRef idx="1">
            <a:schemeClr val="accent1"/>
          </a:fillRef>
          <a:effectRef idx="0">
            <a:schemeClr val="accent1"/>
          </a:effectRef>
          <a:fontRef idx="minor"/>
        </p:style>
      </p:sp>
      <p:sp>
        <p:nvSpPr>
          <p:cNvPr id="204" name="Line 10"/>
          <p:cNvSpPr/>
          <p:nvPr/>
        </p:nvSpPr>
        <p:spPr>
          <a:xfrm>
            <a:off x="2417760" y="1569960"/>
            <a:ext cx="360" cy="56386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205" name="Line 11"/>
          <p:cNvSpPr/>
          <p:nvPr/>
        </p:nvSpPr>
        <p:spPr>
          <a:xfrm>
            <a:off x="5445360" y="1488240"/>
            <a:ext cx="360" cy="5720400"/>
          </a:xfrm>
          <a:prstGeom prst="line">
            <a:avLst/>
          </a:prstGeom>
          <a:ln>
            <a:round/>
          </a:ln>
        </p:spPr>
        <p:style>
          <a:lnRef idx="1">
            <a:schemeClr val="dk1"/>
          </a:lnRef>
          <a:fillRef idx="0">
            <a:schemeClr val="dk1"/>
          </a:fillRef>
          <a:effectRef idx="0">
            <a:schemeClr val="dk1"/>
          </a:effectRef>
          <a:fontRef idx="minor"/>
        </p:style>
      </p:sp>
      <p:sp>
        <p:nvSpPr>
          <p:cNvPr id="206" name="CustomShape 12"/>
          <p:cNvSpPr/>
          <p:nvPr/>
        </p:nvSpPr>
        <p:spPr>
          <a:xfrm>
            <a:off x="5834160" y="1742400"/>
            <a:ext cx="1288800" cy="970200"/>
          </a:xfrm>
          <a:prstGeom prst="flowChartMultidocument">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lstStyle/>
          <a:p>
            <a:pPr algn="ctr">
              <a:lnSpc>
                <a:spcPct val="100000"/>
              </a:lnSpc>
            </a:pPr>
            <a:r>
              <a:rPr lang="en-US" sz="1200" b="1" strike="noStrike" spc="-1">
                <a:solidFill>
                  <a:srgbClr val="000000"/>
                </a:solidFill>
                <a:uFill>
                  <a:solidFill>
                    <a:srgbClr val="FFFFFF"/>
                  </a:solidFill>
                </a:uFill>
                <a:latin typeface="Arial"/>
                <a:ea typeface="DejaVu Sans"/>
              </a:rPr>
              <a:t>Random </a:t>
            </a:r>
            <a:endParaRPr lang="en-US" sz="1200" b="0" strike="noStrike" spc="-1">
              <a:solidFill>
                <a:srgbClr val="000000"/>
              </a:solidFill>
              <a:uFill>
                <a:solidFill>
                  <a:srgbClr val="FFFFFF"/>
                </a:solidFill>
              </a:uFill>
              <a:latin typeface="Arial"/>
            </a:endParaRPr>
          </a:p>
          <a:p>
            <a:pPr algn="ctr">
              <a:lnSpc>
                <a:spcPct val="100000"/>
              </a:lnSpc>
            </a:pPr>
            <a:r>
              <a:rPr lang="en-US" sz="1200" b="1" strike="noStrike" spc="-1">
                <a:solidFill>
                  <a:srgbClr val="000000"/>
                </a:solidFill>
                <a:uFill>
                  <a:solidFill>
                    <a:srgbClr val="FFFFFF"/>
                  </a:solidFill>
                </a:uFill>
                <a:latin typeface="Arial"/>
                <a:ea typeface="DejaVu Sans"/>
              </a:rPr>
              <a:t>Image Collection</a:t>
            </a:r>
            <a:endParaRPr lang="en-US" sz="1200" b="0" strike="noStrike" spc="-1">
              <a:solidFill>
                <a:srgbClr val="000000"/>
              </a:solidFill>
              <a:uFill>
                <a:solidFill>
                  <a:srgbClr val="FFFFFF"/>
                </a:solidFill>
              </a:uFill>
              <a:latin typeface="Arial"/>
            </a:endParaRPr>
          </a:p>
        </p:txBody>
      </p:sp>
      <p:sp>
        <p:nvSpPr>
          <p:cNvPr id="207" name="CustomShape 13"/>
          <p:cNvSpPr/>
          <p:nvPr/>
        </p:nvSpPr>
        <p:spPr>
          <a:xfrm>
            <a:off x="7980480" y="1852920"/>
            <a:ext cx="1371240" cy="859680"/>
          </a:xfrm>
          <a:prstGeom prst="bevel">
            <a:avLst>
              <a:gd name="adj" fmla="val 1250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000000"/>
                </a:solidFill>
                <a:uFill>
                  <a:solidFill>
                    <a:srgbClr val="FFFFFF"/>
                  </a:solidFill>
                </a:uFill>
                <a:latin typeface="Arial"/>
                <a:ea typeface="DejaVu Sans"/>
              </a:rPr>
              <a:t>Image</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Preprocessor</a:t>
            </a:r>
            <a:endParaRPr lang="en-US" sz="1200" b="0" strike="noStrike" spc="-1">
              <a:solidFill>
                <a:srgbClr val="000000"/>
              </a:solidFill>
              <a:uFill>
                <a:solidFill>
                  <a:srgbClr val="FFFFFF"/>
                </a:solidFill>
              </a:uFill>
              <a:latin typeface="Arial"/>
            </a:endParaRPr>
          </a:p>
        </p:txBody>
      </p:sp>
      <p:sp>
        <p:nvSpPr>
          <p:cNvPr id="208" name="CustomShape 14"/>
          <p:cNvSpPr/>
          <p:nvPr/>
        </p:nvSpPr>
        <p:spPr>
          <a:xfrm>
            <a:off x="7123320" y="2103480"/>
            <a:ext cx="85644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09" name="CustomShape 15"/>
          <p:cNvSpPr/>
          <p:nvPr/>
        </p:nvSpPr>
        <p:spPr>
          <a:xfrm>
            <a:off x="8666280" y="2712960"/>
            <a:ext cx="360" cy="6170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10" name="CustomShape 16"/>
          <p:cNvSpPr/>
          <p:nvPr/>
        </p:nvSpPr>
        <p:spPr>
          <a:xfrm flipH="1">
            <a:off x="8361360" y="4502520"/>
            <a:ext cx="304560" cy="8010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11" name="CustomShape 17"/>
          <p:cNvSpPr/>
          <p:nvPr/>
        </p:nvSpPr>
        <p:spPr>
          <a:xfrm>
            <a:off x="8666280" y="4625640"/>
            <a:ext cx="1142640" cy="67788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pic>
        <p:nvPicPr>
          <p:cNvPr id="212" name="Picture 63"/>
          <p:cNvPicPr/>
          <p:nvPr/>
        </p:nvPicPr>
        <p:blipFill>
          <a:blip r:embed="rId5"/>
          <a:stretch/>
        </p:blipFill>
        <p:spPr>
          <a:xfrm>
            <a:off x="852840" y="4156920"/>
            <a:ext cx="849240" cy="1072800"/>
          </a:xfrm>
          <a:prstGeom prst="rect">
            <a:avLst/>
          </a:prstGeom>
          <a:ln>
            <a:noFill/>
          </a:ln>
        </p:spPr>
      </p:pic>
      <p:sp>
        <p:nvSpPr>
          <p:cNvPr id="213" name="CustomShape 18"/>
          <p:cNvSpPr/>
          <p:nvPr/>
        </p:nvSpPr>
        <p:spPr>
          <a:xfrm>
            <a:off x="2484000" y="5837400"/>
            <a:ext cx="2936880" cy="136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HyperParameters Tuning</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Loss Function should  Decrease</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Accuracy should Increase</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Watch out for Underfitting and Overfitting</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Confusion Matrix</a:t>
            </a: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p:txBody>
      </p:sp>
      <p:sp>
        <p:nvSpPr>
          <p:cNvPr id="214" name="CustomShape 19"/>
          <p:cNvSpPr/>
          <p:nvPr/>
        </p:nvSpPr>
        <p:spPr>
          <a:xfrm>
            <a:off x="2646360" y="2227680"/>
            <a:ext cx="1540080" cy="859680"/>
          </a:xfrm>
          <a:prstGeom prst="bevel">
            <a:avLst>
              <a:gd name="adj" fmla="val 1250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000000"/>
                </a:solidFill>
                <a:uFill>
                  <a:solidFill>
                    <a:srgbClr val="FFFFFF"/>
                  </a:solidFill>
                </a:uFill>
                <a:latin typeface="Arial"/>
                <a:ea typeface="DejaVu Sans"/>
              </a:rPr>
              <a:t>Data</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Augmentation</a:t>
            </a:r>
            <a:endParaRPr lang="en-US" sz="1200" b="0" strike="noStrike" spc="-1">
              <a:solidFill>
                <a:srgbClr val="000000"/>
              </a:solidFill>
              <a:uFill>
                <a:solidFill>
                  <a:srgbClr val="FFFFFF"/>
                </a:solidFill>
              </a:uFill>
              <a:latin typeface="Arial"/>
            </a:endParaRPr>
          </a:p>
        </p:txBody>
      </p:sp>
      <p:sp>
        <p:nvSpPr>
          <p:cNvPr id="215" name="CustomShape 20"/>
          <p:cNvSpPr/>
          <p:nvPr/>
        </p:nvSpPr>
        <p:spPr>
          <a:xfrm>
            <a:off x="3416760" y="3088080"/>
            <a:ext cx="360" cy="4640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Shape 1"/>
          <p:cNvSpPr txBox="1"/>
          <p:nvPr/>
        </p:nvSpPr>
        <p:spPr>
          <a:xfrm>
            <a:off x="588960" y="122400"/>
            <a:ext cx="10797840" cy="126144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Method 1:  How we are going to solve this Step 2.</a:t>
            </a:r>
          </a:p>
        </p:txBody>
      </p:sp>
      <p:sp>
        <p:nvSpPr>
          <p:cNvPr id="217" name="TextShape 2"/>
          <p:cNvSpPr txBox="1"/>
          <p:nvPr/>
        </p:nvSpPr>
        <p:spPr>
          <a:xfrm>
            <a:off x="197640" y="1587960"/>
            <a:ext cx="11734560" cy="5638320"/>
          </a:xfrm>
          <a:prstGeom prst="rect">
            <a:avLst/>
          </a:prstGeom>
          <a:solidFill>
            <a:srgbClr val="FFFFFF"/>
          </a:solidFill>
          <a:ln w="25560">
            <a:solidFill>
              <a:srgbClr val="000000"/>
            </a:solidFill>
            <a:round/>
          </a:ln>
        </p:spPr>
        <p:txBody>
          <a:bodyPr lIns="0" tIns="0" rIns="0" bIns="0" anchor="ctr">
            <a:normAutofit/>
          </a:bodyPr>
          <a:lstStyle/>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a:p>
            <a:endParaRPr lang="en-US" sz="1800" b="0" strike="noStrike" spc="-1">
              <a:solidFill>
                <a:srgbClr val="000000"/>
              </a:solidFill>
              <a:uFill>
                <a:solidFill>
                  <a:srgbClr val="FFFFFF"/>
                </a:solidFill>
              </a:uFill>
              <a:latin typeface="Arial"/>
            </a:endParaRPr>
          </a:p>
          <a:p>
            <a:r>
              <a:rPr lang="en-US" sz="1600" b="0" strike="noStrike" spc="-1">
                <a:solidFill>
                  <a:srgbClr val="000000"/>
                </a:solidFill>
                <a:uFill>
                  <a:solidFill>
                    <a:srgbClr val="FFFFFF"/>
                  </a:solidFill>
                </a:uFill>
                <a:latin typeface="Arial"/>
                <a:ea typeface="DejaVu Sans"/>
              </a:rPr>
              <a:t>         </a:t>
            </a:r>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pPr algn="r">
              <a:lnSpc>
                <a:spcPct val="100000"/>
              </a:lnSpc>
            </a:pP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a:t>
            </a:r>
            <a:endParaRPr lang="en-US" sz="1600" b="0" strike="noStrike" spc="-1">
              <a:solidFill>
                <a:srgbClr val="000000"/>
              </a:solidFill>
              <a:uFill>
                <a:solidFill>
                  <a:srgbClr val="FFFFFF"/>
                </a:solidFill>
              </a:uFill>
              <a:latin typeface="Arial"/>
            </a:endParaRPr>
          </a:p>
          <a:p>
            <a:pPr>
              <a:lnSpc>
                <a:spcPct val="100000"/>
              </a:lnSpc>
            </a:pPr>
            <a:r>
              <a:rPr lang="en-US" sz="1200" b="0" strike="noStrike" spc="-1">
                <a:solidFill>
                  <a:srgbClr val="000000"/>
                </a:solidFill>
                <a:uFill>
                  <a:solidFill>
                    <a:srgbClr val="FFFFFF"/>
                  </a:solidFill>
                </a:uFill>
                <a:latin typeface="Arial"/>
                <a:ea typeface="DejaVu Sans"/>
              </a:rPr>
              <a:t>       Stanford Dogs Set </a:t>
            </a: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p:txBody>
      </p:sp>
      <p:sp>
        <p:nvSpPr>
          <p:cNvPr id="218" name="CustomShape 3"/>
          <p:cNvSpPr/>
          <p:nvPr/>
        </p:nvSpPr>
        <p:spPr>
          <a:xfrm>
            <a:off x="2626920" y="3552480"/>
            <a:ext cx="1579320" cy="1170000"/>
          </a:xfrm>
          <a:prstGeom prst="rect">
            <a:avLst/>
          </a:prstGeom>
          <a:ln>
            <a:noFill/>
          </a:ln>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p:style>
        <p:txBody>
          <a:bodyPr lIns="90000" tIns="45000" rIns="90000" bIns="45000" anchor="ctr"/>
          <a:lstStyle/>
          <a:p>
            <a:pPr algn="ctr">
              <a:lnSpc>
                <a:spcPct val="100000"/>
              </a:lnSpc>
            </a:pPr>
            <a:r>
              <a:rPr lang="en-US" sz="1400" b="0" strike="noStrike" spc="-1">
                <a:solidFill>
                  <a:srgbClr val="000000"/>
                </a:solidFill>
                <a:uFill>
                  <a:solidFill>
                    <a:srgbClr val="FFFFFF"/>
                  </a:solidFill>
                </a:uFill>
                <a:latin typeface="Arial"/>
                <a:ea typeface="DejaVu Sans"/>
              </a:rPr>
              <a:t>Train </a:t>
            </a:r>
            <a:endParaRPr lang="en-US" sz="1400" b="0" strike="noStrike" spc="-1">
              <a:solidFill>
                <a:srgbClr val="000000"/>
              </a:solidFill>
              <a:uFill>
                <a:solidFill>
                  <a:srgbClr val="FFFFFF"/>
                </a:solidFill>
              </a:uFill>
              <a:latin typeface="Arial"/>
            </a:endParaRPr>
          </a:p>
          <a:p>
            <a:pPr algn="ctr">
              <a:lnSpc>
                <a:spcPct val="100000"/>
              </a:lnSpc>
            </a:pPr>
            <a:r>
              <a:rPr lang="en-US" sz="1400" b="0" strike="noStrike" spc="-1">
                <a:solidFill>
                  <a:srgbClr val="000000"/>
                </a:solidFill>
                <a:uFill>
                  <a:solidFill>
                    <a:srgbClr val="FFFFFF"/>
                  </a:solidFill>
                </a:uFill>
                <a:latin typeface="Arial"/>
                <a:ea typeface="DejaVu Sans"/>
              </a:rPr>
              <a:t>CNN</a:t>
            </a:r>
            <a:endParaRPr lang="en-US" sz="1400" b="0" strike="noStrike" spc="-1">
              <a:solidFill>
                <a:srgbClr val="000000"/>
              </a:solidFill>
              <a:uFill>
                <a:solidFill>
                  <a:srgbClr val="FFFFFF"/>
                </a:solidFill>
              </a:uFill>
              <a:latin typeface="Arial"/>
            </a:endParaRPr>
          </a:p>
          <a:p>
            <a:pPr algn="ctr">
              <a:lnSpc>
                <a:spcPct val="100000"/>
              </a:lnSpc>
            </a:pPr>
            <a:r>
              <a:rPr lang="en-US" sz="1400" b="0" strike="noStrike" spc="-1">
                <a:solidFill>
                  <a:srgbClr val="000000"/>
                </a:solidFill>
                <a:uFill>
                  <a:solidFill>
                    <a:srgbClr val="FFFFFF"/>
                  </a:solidFill>
                </a:uFill>
                <a:latin typeface="Arial"/>
                <a:ea typeface="DejaVu Sans"/>
              </a:rPr>
              <a:t>DogBreeds</a:t>
            </a:r>
            <a:endParaRPr lang="en-US" sz="1400" b="0" strike="noStrike" spc="-1">
              <a:solidFill>
                <a:srgbClr val="000000"/>
              </a:solidFill>
              <a:uFill>
                <a:solidFill>
                  <a:srgbClr val="FFFFFF"/>
                </a:solidFill>
              </a:uFill>
              <a:latin typeface="Arial"/>
            </a:endParaRPr>
          </a:p>
          <a:p>
            <a:pPr algn="ctr">
              <a:lnSpc>
                <a:spcPct val="100000"/>
              </a:lnSpc>
            </a:pPr>
            <a:r>
              <a:rPr lang="en-US" sz="1400" b="0" strike="noStrike" spc="-1">
                <a:solidFill>
                  <a:srgbClr val="000000"/>
                </a:solidFill>
                <a:uFill>
                  <a:solidFill>
                    <a:srgbClr val="FFFFFF"/>
                  </a:solidFill>
                </a:uFill>
                <a:latin typeface="Arial"/>
                <a:ea typeface="DejaVu Sans"/>
              </a:rPr>
              <a:t>Model</a:t>
            </a:r>
            <a:endParaRPr lang="en-US" sz="1400" b="0" strike="noStrike" spc="-1">
              <a:solidFill>
                <a:srgbClr val="000000"/>
              </a:solidFill>
              <a:uFill>
                <a:solidFill>
                  <a:srgbClr val="FFFFFF"/>
                </a:solidFill>
              </a:uFill>
              <a:latin typeface="Arial"/>
            </a:endParaRPr>
          </a:p>
        </p:txBody>
      </p:sp>
      <p:sp>
        <p:nvSpPr>
          <p:cNvPr id="219" name="CustomShape 4"/>
          <p:cNvSpPr/>
          <p:nvPr/>
        </p:nvSpPr>
        <p:spPr>
          <a:xfrm>
            <a:off x="2162520" y="2560680"/>
            <a:ext cx="48348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20" name="CustomShape 5"/>
          <p:cNvSpPr/>
          <p:nvPr/>
        </p:nvSpPr>
        <p:spPr>
          <a:xfrm>
            <a:off x="7805160" y="3330360"/>
            <a:ext cx="1599840" cy="1294920"/>
          </a:xfrm>
          <a:prstGeom prst="hexagon">
            <a:avLst>
              <a:gd name="adj" fmla="val 25000"/>
              <a:gd name="vf" fmla="val 11547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000000"/>
                </a:solidFill>
                <a:uFill>
                  <a:solidFill>
                    <a:srgbClr val="FFFFFF"/>
                  </a:solidFill>
                </a:uFill>
                <a:latin typeface="Arial"/>
                <a:ea typeface="DejaVu Sans"/>
              </a:rPr>
              <a:t>DogBreeds</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 </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Trained Model</a:t>
            </a:r>
            <a:endParaRPr lang="en-US" sz="1200" b="0" strike="noStrike" spc="-1">
              <a:solidFill>
                <a:srgbClr val="000000"/>
              </a:solidFill>
              <a:uFill>
                <a:solidFill>
                  <a:srgbClr val="FFFFFF"/>
                </a:solidFill>
              </a:uFill>
              <a:latin typeface="Arial"/>
            </a:endParaRPr>
          </a:p>
        </p:txBody>
      </p:sp>
      <p:sp>
        <p:nvSpPr>
          <p:cNvPr id="221" name="CustomShape 6"/>
          <p:cNvSpPr/>
          <p:nvPr/>
        </p:nvSpPr>
        <p:spPr>
          <a:xfrm flipV="1">
            <a:off x="4206600" y="3955320"/>
            <a:ext cx="3598560" cy="453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222" name="CustomShape 7"/>
          <p:cNvSpPr/>
          <p:nvPr/>
        </p:nvSpPr>
        <p:spPr>
          <a:xfrm>
            <a:off x="7294680" y="5303880"/>
            <a:ext cx="152352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000" b="0" strike="noStrike" spc="-1">
                <a:solidFill>
                  <a:srgbClr val="FFFFFF"/>
                </a:solidFill>
                <a:uFill>
                  <a:solidFill>
                    <a:srgbClr val="FFFFFF"/>
                  </a:solidFill>
                </a:uFill>
                <a:latin typeface="Arial"/>
                <a:ea typeface="DejaVu Sans"/>
              </a:rPr>
              <a:t>Affenpinscher</a:t>
            </a:r>
            <a:endParaRPr lang="en-US" sz="1000" b="0" strike="noStrike" spc="-1">
              <a:solidFill>
                <a:srgbClr val="000000"/>
              </a:solidFill>
              <a:uFill>
                <a:solidFill>
                  <a:srgbClr val="FFFFFF"/>
                </a:solidFill>
              </a:uFill>
              <a:latin typeface="Arial"/>
            </a:endParaRPr>
          </a:p>
        </p:txBody>
      </p:sp>
      <p:sp>
        <p:nvSpPr>
          <p:cNvPr id="223" name="CustomShape 8"/>
          <p:cNvSpPr/>
          <p:nvPr/>
        </p:nvSpPr>
        <p:spPr>
          <a:xfrm>
            <a:off x="9352080" y="530388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FFFFFF"/>
                </a:solidFill>
                <a:uFill>
                  <a:solidFill>
                    <a:srgbClr val="FFFFFF"/>
                  </a:solidFill>
                </a:uFill>
                <a:latin typeface="Arial"/>
                <a:ea typeface="DejaVu Sans"/>
              </a:rPr>
              <a:t>Akita</a:t>
            </a:r>
            <a:endParaRPr lang="en-US" sz="1200" b="0" strike="noStrike" spc="-1">
              <a:solidFill>
                <a:srgbClr val="000000"/>
              </a:solidFill>
              <a:uFill>
                <a:solidFill>
                  <a:srgbClr val="FFFFFF"/>
                </a:solidFill>
              </a:uFill>
              <a:latin typeface="Arial"/>
            </a:endParaRPr>
          </a:p>
        </p:txBody>
      </p:sp>
      <p:sp>
        <p:nvSpPr>
          <p:cNvPr id="224" name="Line 9"/>
          <p:cNvSpPr/>
          <p:nvPr/>
        </p:nvSpPr>
        <p:spPr>
          <a:xfrm>
            <a:off x="2417760" y="1569960"/>
            <a:ext cx="360" cy="56386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225" name="Line 10"/>
          <p:cNvSpPr/>
          <p:nvPr/>
        </p:nvSpPr>
        <p:spPr>
          <a:xfrm>
            <a:off x="5445360" y="1488240"/>
            <a:ext cx="360" cy="5720400"/>
          </a:xfrm>
          <a:prstGeom prst="line">
            <a:avLst/>
          </a:prstGeom>
          <a:ln>
            <a:round/>
          </a:ln>
        </p:spPr>
        <p:style>
          <a:lnRef idx="1">
            <a:schemeClr val="dk1"/>
          </a:lnRef>
          <a:fillRef idx="0">
            <a:schemeClr val="dk1"/>
          </a:fillRef>
          <a:effectRef idx="0">
            <a:schemeClr val="dk1"/>
          </a:effectRef>
          <a:fontRef idx="minor"/>
        </p:style>
      </p:sp>
      <p:sp>
        <p:nvSpPr>
          <p:cNvPr id="226" name="CustomShape 11"/>
          <p:cNvSpPr/>
          <p:nvPr/>
        </p:nvSpPr>
        <p:spPr>
          <a:xfrm>
            <a:off x="5834160" y="1742400"/>
            <a:ext cx="1288800" cy="970200"/>
          </a:xfrm>
          <a:prstGeom prst="flowChartMultidocument">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lstStyle/>
          <a:p>
            <a:pPr algn="ctr">
              <a:lnSpc>
                <a:spcPct val="100000"/>
              </a:lnSpc>
            </a:pPr>
            <a:r>
              <a:rPr lang="en-US" sz="1200" b="1" strike="noStrike" spc="-1">
                <a:solidFill>
                  <a:srgbClr val="000000"/>
                </a:solidFill>
                <a:uFill>
                  <a:solidFill>
                    <a:srgbClr val="FFFFFF"/>
                  </a:solidFill>
                </a:uFill>
                <a:latin typeface="Arial"/>
                <a:ea typeface="DejaVu Sans"/>
              </a:rPr>
              <a:t>Dogs Directory</a:t>
            </a:r>
            <a:endParaRPr lang="en-US" sz="1200" b="0" strike="noStrike" spc="-1">
              <a:solidFill>
                <a:srgbClr val="000000"/>
              </a:solidFill>
              <a:uFill>
                <a:solidFill>
                  <a:srgbClr val="FFFFFF"/>
                </a:solidFill>
              </a:uFill>
              <a:latin typeface="Arial"/>
            </a:endParaRPr>
          </a:p>
        </p:txBody>
      </p:sp>
      <p:sp>
        <p:nvSpPr>
          <p:cNvPr id="227" name="CustomShape 12"/>
          <p:cNvSpPr/>
          <p:nvPr/>
        </p:nvSpPr>
        <p:spPr>
          <a:xfrm>
            <a:off x="7980480" y="1852920"/>
            <a:ext cx="1371240" cy="859680"/>
          </a:xfrm>
          <a:prstGeom prst="bevel">
            <a:avLst>
              <a:gd name="adj" fmla="val 1250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000000"/>
                </a:solidFill>
                <a:uFill>
                  <a:solidFill>
                    <a:srgbClr val="FFFFFF"/>
                  </a:solidFill>
                </a:uFill>
                <a:latin typeface="Arial"/>
                <a:ea typeface="DejaVu Sans"/>
              </a:rPr>
              <a:t>Image</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Preprocessor</a:t>
            </a:r>
            <a:endParaRPr lang="en-US" sz="1200" b="0" strike="noStrike" spc="-1">
              <a:solidFill>
                <a:srgbClr val="000000"/>
              </a:solidFill>
              <a:uFill>
                <a:solidFill>
                  <a:srgbClr val="FFFFFF"/>
                </a:solidFill>
              </a:uFill>
              <a:latin typeface="Arial"/>
            </a:endParaRPr>
          </a:p>
        </p:txBody>
      </p:sp>
      <p:sp>
        <p:nvSpPr>
          <p:cNvPr id="228" name="CustomShape 13"/>
          <p:cNvSpPr/>
          <p:nvPr/>
        </p:nvSpPr>
        <p:spPr>
          <a:xfrm>
            <a:off x="7123320" y="2103480"/>
            <a:ext cx="85644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29" name="CustomShape 14"/>
          <p:cNvSpPr/>
          <p:nvPr/>
        </p:nvSpPr>
        <p:spPr>
          <a:xfrm>
            <a:off x="8666280" y="2712960"/>
            <a:ext cx="360" cy="6170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30" name="CustomShape 15"/>
          <p:cNvSpPr/>
          <p:nvPr/>
        </p:nvSpPr>
        <p:spPr>
          <a:xfrm flipH="1">
            <a:off x="8056440" y="4502520"/>
            <a:ext cx="609120" cy="8010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31" name="CustomShape 16"/>
          <p:cNvSpPr/>
          <p:nvPr/>
        </p:nvSpPr>
        <p:spPr>
          <a:xfrm>
            <a:off x="8666280" y="4625640"/>
            <a:ext cx="1142640" cy="67788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32" name="CustomShape 17"/>
          <p:cNvSpPr/>
          <p:nvPr/>
        </p:nvSpPr>
        <p:spPr>
          <a:xfrm>
            <a:off x="2484000" y="5837400"/>
            <a:ext cx="2936880" cy="136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HyperParameters Tuning</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Loss Function should  Decrease</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Accuracy should Increase</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Watch out for Underfitting and Overfitting</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Confusion Matrix</a:t>
            </a: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p:txBody>
      </p:sp>
      <p:sp>
        <p:nvSpPr>
          <p:cNvPr id="233" name="CustomShape 18"/>
          <p:cNvSpPr/>
          <p:nvPr/>
        </p:nvSpPr>
        <p:spPr>
          <a:xfrm>
            <a:off x="2646360" y="2227680"/>
            <a:ext cx="1540080" cy="859680"/>
          </a:xfrm>
          <a:prstGeom prst="bevel">
            <a:avLst>
              <a:gd name="adj" fmla="val 1250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000000"/>
                </a:solidFill>
                <a:uFill>
                  <a:solidFill>
                    <a:srgbClr val="FFFFFF"/>
                  </a:solidFill>
                </a:uFill>
                <a:latin typeface="Arial"/>
                <a:ea typeface="DejaVu Sans"/>
              </a:rPr>
              <a:t>Data</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Augmentation</a:t>
            </a:r>
            <a:endParaRPr lang="en-US" sz="1200" b="0" strike="noStrike" spc="-1">
              <a:solidFill>
                <a:srgbClr val="000000"/>
              </a:solidFill>
              <a:uFill>
                <a:solidFill>
                  <a:srgbClr val="FFFFFF"/>
                </a:solidFill>
              </a:uFill>
              <a:latin typeface="Arial"/>
            </a:endParaRPr>
          </a:p>
        </p:txBody>
      </p:sp>
      <p:sp>
        <p:nvSpPr>
          <p:cNvPr id="234" name="CustomShape 19"/>
          <p:cNvSpPr/>
          <p:nvPr/>
        </p:nvSpPr>
        <p:spPr>
          <a:xfrm>
            <a:off x="3416760" y="3088080"/>
            <a:ext cx="360" cy="4640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pic>
        <p:nvPicPr>
          <p:cNvPr id="235" name="Picture 9"/>
          <p:cNvPicPr/>
          <p:nvPr/>
        </p:nvPicPr>
        <p:blipFill>
          <a:blip r:embed="rId2"/>
          <a:stretch/>
        </p:blipFill>
        <p:spPr>
          <a:xfrm>
            <a:off x="250200" y="2165040"/>
            <a:ext cx="2054160" cy="1232280"/>
          </a:xfrm>
          <a:prstGeom prst="rect">
            <a:avLst/>
          </a:prstGeom>
          <a:ln>
            <a:noFill/>
          </a:ln>
        </p:spPr>
      </p:pic>
      <p:sp>
        <p:nvSpPr>
          <p:cNvPr id="236" name="CustomShape 20"/>
          <p:cNvSpPr/>
          <p:nvPr/>
        </p:nvSpPr>
        <p:spPr>
          <a:xfrm>
            <a:off x="10495080" y="530388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FFFFFF"/>
                </a:solidFill>
                <a:uFill>
                  <a:solidFill>
                    <a:srgbClr val="FFFFFF"/>
                  </a:solidFill>
                </a:uFill>
                <a:latin typeface="Arial"/>
                <a:ea typeface="DejaVu Sans"/>
              </a:rPr>
              <a:t>Pug</a:t>
            </a:r>
            <a:endParaRPr lang="en-US" sz="1200" b="0" strike="noStrike" spc="-1">
              <a:solidFill>
                <a:srgbClr val="000000"/>
              </a:solidFill>
              <a:uFill>
                <a:solidFill>
                  <a:srgbClr val="FFFFFF"/>
                </a:solidFill>
              </a:uFill>
              <a:latin typeface="Arial"/>
            </a:endParaRPr>
          </a:p>
        </p:txBody>
      </p:sp>
      <p:sp>
        <p:nvSpPr>
          <p:cNvPr id="237" name="CustomShape 21"/>
          <p:cNvSpPr/>
          <p:nvPr/>
        </p:nvSpPr>
        <p:spPr>
          <a:xfrm>
            <a:off x="8605440" y="4625640"/>
            <a:ext cx="2346480" cy="67788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588960" y="122400"/>
            <a:ext cx="10797840" cy="126144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Method 2:  How we are going to solve this Task.  Step 1</a:t>
            </a:r>
          </a:p>
        </p:txBody>
      </p:sp>
      <p:sp>
        <p:nvSpPr>
          <p:cNvPr id="239" name="TextShape 2"/>
          <p:cNvSpPr txBox="1"/>
          <p:nvPr/>
        </p:nvSpPr>
        <p:spPr>
          <a:xfrm>
            <a:off x="197640" y="1587960"/>
            <a:ext cx="11734560" cy="5638320"/>
          </a:xfrm>
          <a:prstGeom prst="rect">
            <a:avLst/>
          </a:prstGeom>
          <a:solidFill>
            <a:srgbClr val="FFFFFF"/>
          </a:solidFill>
          <a:ln w="25560">
            <a:solidFill>
              <a:srgbClr val="000000"/>
            </a:solidFill>
            <a:round/>
          </a:ln>
        </p:spPr>
        <p:txBody>
          <a:bodyPr lIns="0" tIns="0" rIns="0" bIns="0" anchor="ctr">
            <a:normAutofit/>
          </a:bodyPr>
          <a:lstStyle/>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endParaRPr lang="en-US" sz="32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a:p>
            <a:endParaRPr lang="en-US" sz="1800" b="0" strike="noStrike" spc="-1">
              <a:solidFill>
                <a:srgbClr val="000000"/>
              </a:solidFill>
              <a:uFill>
                <a:solidFill>
                  <a:srgbClr val="FFFFFF"/>
                </a:solidFill>
              </a:uFill>
              <a:latin typeface="Arial"/>
            </a:endParaRPr>
          </a:p>
          <a:p>
            <a:r>
              <a:rPr lang="en-US" sz="1600" b="0" strike="noStrike" spc="-1">
                <a:solidFill>
                  <a:srgbClr val="000000"/>
                </a:solidFill>
                <a:uFill>
                  <a:solidFill>
                    <a:srgbClr val="FFFFFF"/>
                  </a:solidFill>
                </a:uFill>
                <a:latin typeface="Arial"/>
                <a:ea typeface="DejaVu Sans"/>
              </a:rPr>
              <a:t>         </a:t>
            </a:r>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endParaRPr lang="en-US" sz="1600" b="0" strike="noStrike" spc="-1">
              <a:solidFill>
                <a:srgbClr val="000000"/>
              </a:solidFill>
              <a:uFill>
                <a:solidFill>
                  <a:srgbClr val="FFFFFF"/>
                </a:solidFill>
              </a:uFill>
              <a:latin typeface="Arial"/>
            </a:endParaRPr>
          </a:p>
          <a:p>
            <a:pPr algn="r">
              <a:lnSpc>
                <a:spcPct val="100000"/>
              </a:lnSpc>
            </a:pP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a:t>
            </a:r>
            <a:r>
              <a:rPr lang="en-US" sz="1200" b="0" strike="noStrike" spc="-1">
                <a:solidFill>
                  <a:srgbClr val="000000"/>
                </a:solidFill>
                <a:uFill>
                  <a:solidFill>
                    <a:srgbClr val="FFFFFF"/>
                  </a:solidFill>
                </a:uFill>
                <a:latin typeface="Arial"/>
                <a:ea typeface="DejaVu Sans"/>
              </a:rPr>
              <a:t> </a:t>
            </a: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p:txBody>
      </p:sp>
      <p:sp>
        <p:nvSpPr>
          <p:cNvPr id="240" name="CustomShape 3"/>
          <p:cNvSpPr/>
          <p:nvPr/>
        </p:nvSpPr>
        <p:spPr>
          <a:xfrm>
            <a:off x="7805160" y="3330360"/>
            <a:ext cx="1599840" cy="1294920"/>
          </a:xfrm>
          <a:prstGeom prst="hexagon">
            <a:avLst>
              <a:gd name="adj" fmla="val 25000"/>
              <a:gd name="vf" fmla="val 11547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400" b="1" strike="noStrike" spc="-1">
                <a:solidFill>
                  <a:srgbClr val="FFFFFF"/>
                </a:solidFill>
                <a:uFill>
                  <a:solidFill>
                    <a:srgbClr val="FFFFFF"/>
                  </a:solidFill>
                </a:uFill>
                <a:latin typeface="Arial"/>
                <a:ea typeface="DejaVu Sans"/>
              </a:rPr>
              <a:t>Pre Trained Model</a:t>
            </a:r>
            <a:endParaRPr lang="en-US" sz="1400" b="0" strike="noStrike" spc="-1">
              <a:solidFill>
                <a:srgbClr val="000000"/>
              </a:solidFill>
              <a:uFill>
                <a:solidFill>
                  <a:srgbClr val="FFFFFF"/>
                </a:solidFill>
              </a:uFill>
              <a:latin typeface="Arial"/>
            </a:endParaRPr>
          </a:p>
          <a:p>
            <a:pPr algn="ctr">
              <a:lnSpc>
                <a:spcPct val="100000"/>
              </a:lnSpc>
            </a:pPr>
            <a:r>
              <a:rPr lang="en-US" sz="1400" b="1" strike="noStrike" spc="-1">
                <a:solidFill>
                  <a:srgbClr val="FFFFFF"/>
                </a:solidFill>
                <a:uFill>
                  <a:solidFill>
                    <a:srgbClr val="FFFFFF"/>
                  </a:solidFill>
                </a:uFill>
                <a:latin typeface="Arial"/>
                <a:ea typeface="DejaVu Sans"/>
              </a:rPr>
              <a:t>VGG16</a:t>
            </a:r>
            <a:endParaRPr lang="en-US" sz="1400" b="0" strike="noStrike" spc="-1">
              <a:solidFill>
                <a:srgbClr val="000000"/>
              </a:solidFill>
              <a:uFill>
                <a:solidFill>
                  <a:srgbClr val="FFFFFF"/>
                </a:solidFill>
              </a:uFill>
              <a:latin typeface="Arial"/>
            </a:endParaRPr>
          </a:p>
        </p:txBody>
      </p:sp>
      <p:sp>
        <p:nvSpPr>
          <p:cNvPr id="241" name="CustomShape 4"/>
          <p:cNvSpPr/>
          <p:nvPr/>
        </p:nvSpPr>
        <p:spPr>
          <a:xfrm>
            <a:off x="7904160" y="530388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Dogs</a:t>
            </a:r>
            <a:endParaRPr lang="en-US" sz="1800" b="0" strike="noStrike" spc="-1">
              <a:solidFill>
                <a:srgbClr val="000000"/>
              </a:solidFill>
              <a:uFill>
                <a:solidFill>
                  <a:srgbClr val="FFFFFF"/>
                </a:solidFill>
              </a:uFill>
              <a:latin typeface="Arial"/>
            </a:endParaRPr>
          </a:p>
        </p:txBody>
      </p:sp>
      <p:sp>
        <p:nvSpPr>
          <p:cNvPr id="242" name="CustomShape 5"/>
          <p:cNvSpPr/>
          <p:nvPr/>
        </p:nvSpPr>
        <p:spPr>
          <a:xfrm>
            <a:off x="9352080" y="530388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Cats</a:t>
            </a:r>
            <a:endParaRPr lang="en-US" sz="1800" b="0" strike="noStrike" spc="-1">
              <a:solidFill>
                <a:srgbClr val="000000"/>
              </a:solidFill>
              <a:uFill>
                <a:solidFill>
                  <a:srgbClr val="FFFFFF"/>
                </a:solidFill>
              </a:uFill>
              <a:latin typeface="Arial"/>
            </a:endParaRPr>
          </a:p>
        </p:txBody>
      </p:sp>
      <p:sp>
        <p:nvSpPr>
          <p:cNvPr id="243" name="CustomShape 6"/>
          <p:cNvSpPr/>
          <p:nvPr/>
        </p:nvSpPr>
        <p:spPr>
          <a:xfrm>
            <a:off x="3332160" y="3492720"/>
            <a:ext cx="1288800" cy="970200"/>
          </a:xfrm>
          <a:prstGeom prst="flowChartMultidocument">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lstStyle/>
          <a:p>
            <a:pPr algn="ctr">
              <a:lnSpc>
                <a:spcPct val="100000"/>
              </a:lnSpc>
            </a:pPr>
            <a:r>
              <a:rPr lang="en-US" sz="1200" b="1" strike="noStrike" spc="-1">
                <a:solidFill>
                  <a:srgbClr val="000000"/>
                </a:solidFill>
                <a:uFill>
                  <a:solidFill>
                    <a:srgbClr val="FFFFFF"/>
                  </a:solidFill>
                </a:uFill>
                <a:latin typeface="Arial"/>
                <a:ea typeface="DejaVu Sans"/>
              </a:rPr>
              <a:t>Random </a:t>
            </a:r>
            <a:endParaRPr lang="en-US" sz="1200" b="0" strike="noStrike" spc="-1">
              <a:solidFill>
                <a:srgbClr val="000000"/>
              </a:solidFill>
              <a:uFill>
                <a:solidFill>
                  <a:srgbClr val="FFFFFF"/>
                </a:solidFill>
              </a:uFill>
              <a:latin typeface="Arial"/>
            </a:endParaRPr>
          </a:p>
          <a:p>
            <a:pPr algn="ctr">
              <a:lnSpc>
                <a:spcPct val="100000"/>
              </a:lnSpc>
            </a:pPr>
            <a:r>
              <a:rPr lang="en-US" sz="1200" b="1" strike="noStrike" spc="-1">
                <a:solidFill>
                  <a:srgbClr val="000000"/>
                </a:solidFill>
                <a:uFill>
                  <a:solidFill>
                    <a:srgbClr val="FFFFFF"/>
                  </a:solidFill>
                </a:uFill>
                <a:latin typeface="Arial"/>
                <a:ea typeface="DejaVu Sans"/>
              </a:rPr>
              <a:t>Image Collection</a:t>
            </a:r>
            <a:endParaRPr lang="en-US" sz="1200" b="0" strike="noStrike" spc="-1">
              <a:solidFill>
                <a:srgbClr val="000000"/>
              </a:solidFill>
              <a:uFill>
                <a:solidFill>
                  <a:srgbClr val="FFFFFF"/>
                </a:solidFill>
              </a:uFill>
              <a:latin typeface="Arial"/>
            </a:endParaRPr>
          </a:p>
        </p:txBody>
      </p:sp>
      <p:sp>
        <p:nvSpPr>
          <p:cNvPr id="244" name="CustomShape 7"/>
          <p:cNvSpPr/>
          <p:nvPr/>
        </p:nvSpPr>
        <p:spPr>
          <a:xfrm>
            <a:off x="4621320" y="3978000"/>
            <a:ext cx="318348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45" name="CustomShape 8"/>
          <p:cNvSpPr/>
          <p:nvPr/>
        </p:nvSpPr>
        <p:spPr>
          <a:xfrm flipH="1">
            <a:off x="8361360" y="4502520"/>
            <a:ext cx="304560" cy="8010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46" name="CustomShape 9"/>
          <p:cNvSpPr/>
          <p:nvPr/>
        </p:nvSpPr>
        <p:spPr>
          <a:xfrm>
            <a:off x="8666280" y="4625640"/>
            <a:ext cx="1142640" cy="67788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47" name="CustomShape 10"/>
          <p:cNvSpPr/>
          <p:nvPr/>
        </p:nvSpPr>
        <p:spPr>
          <a:xfrm>
            <a:off x="368280" y="1841760"/>
            <a:ext cx="29808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800" b="0" strike="noStrike" spc="-1">
                <a:solidFill>
                  <a:srgbClr val="000000"/>
                </a:solidFill>
                <a:uFill>
                  <a:solidFill>
                    <a:srgbClr val="FFFFFF"/>
                  </a:solidFill>
                </a:uFill>
                <a:latin typeface="Arial"/>
                <a:ea typeface="DejaVu Sans"/>
              </a:rPr>
              <a:t>Transfer Learning</a:t>
            </a:r>
            <a:endParaRPr lang="en-US" sz="2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extShape 1"/>
          <p:cNvSpPr txBox="1"/>
          <p:nvPr/>
        </p:nvSpPr>
        <p:spPr>
          <a:xfrm>
            <a:off x="588960" y="122400"/>
            <a:ext cx="10797840" cy="126144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Method 1:  How we are going to solve this Step 2.</a:t>
            </a:r>
          </a:p>
        </p:txBody>
      </p:sp>
      <p:sp>
        <p:nvSpPr>
          <p:cNvPr id="249" name="TextShape 2"/>
          <p:cNvSpPr txBox="1"/>
          <p:nvPr/>
        </p:nvSpPr>
        <p:spPr>
          <a:xfrm>
            <a:off x="197640" y="1587960"/>
            <a:ext cx="11734560" cy="5638320"/>
          </a:xfrm>
          <a:prstGeom prst="rect">
            <a:avLst/>
          </a:prstGeom>
          <a:solidFill>
            <a:srgbClr val="FFFFFF"/>
          </a:solidFill>
          <a:ln w="25560">
            <a:solidFill>
              <a:srgbClr val="000000"/>
            </a:solidFill>
            <a:round/>
          </a:ln>
        </p:spPr>
        <p:txBody>
          <a:bodyPr lIns="0" tIns="0" rIns="0" bIns="0" anchor="ctr">
            <a:normAutofit/>
          </a:bodyPr>
          <a:lstStyle/>
          <a:p>
            <a:endParaRPr lang="en-US" sz="3200" b="0" strike="noStrike" spc="-1" dirty="0">
              <a:solidFill>
                <a:srgbClr val="000000"/>
              </a:solidFill>
              <a:uFill>
                <a:solidFill>
                  <a:srgbClr val="FFFFFF"/>
                </a:solidFill>
              </a:uFill>
              <a:latin typeface="Arial"/>
            </a:endParaRPr>
          </a:p>
          <a:p>
            <a:endParaRPr lang="en-US" sz="3200" b="0" strike="noStrike" spc="-1" dirty="0">
              <a:solidFill>
                <a:srgbClr val="000000"/>
              </a:solidFill>
              <a:uFill>
                <a:solidFill>
                  <a:srgbClr val="FFFFFF"/>
                </a:solidFill>
              </a:uFill>
              <a:latin typeface="Arial"/>
            </a:endParaRPr>
          </a:p>
          <a:p>
            <a:endParaRPr lang="en-US" sz="3200" b="0" strike="noStrike" spc="-1" dirty="0">
              <a:solidFill>
                <a:srgbClr val="000000"/>
              </a:solidFill>
              <a:uFill>
                <a:solidFill>
                  <a:srgbClr val="FFFFFF"/>
                </a:solidFill>
              </a:uFill>
              <a:latin typeface="Arial"/>
            </a:endParaRPr>
          </a:p>
          <a:p>
            <a:endParaRPr lang="en-US" sz="3200" b="0" strike="noStrike" spc="-1" dirty="0">
              <a:solidFill>
                <a:srgbClr val="000000"/>
              </a:solidFill>
              <a:uFill>
                <a:solidFill>
                  <a:srgbClr val="FFFFFF"/>
                </a:solidFill>
              </a:uFill>
              <a:latin typeface="Arial"/>
            </a:endParaRPr>
          </a:p>
          <a:p>
            <a:endParaRPr lang="en-US" sz="3200" b="0" strike="noStrike" spc="-1" dirty="0">
              <a:solidFill>
                <a:srgbClr val="000000"/>
              </a:solidFill>
              <a:uFill>
                <a:solidFill>
                  <a:srgbClr val="FFFFFF"/>
                </a:solidFill>
              </a:uFill>
              <a:latin typeface="Arial"/>
            </a:endParaRPr>
          </a:p>
          <a:p>
            <a:r>
              <a:rPr lang="en-US" sz="1800" b="0" strike="noStrike" spc="-1" dirty="0">
                <a:solidFill>
                  <a:srgbClr val="000000"/>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a:p>
            <a:endParaRPr lang="en-US" sz="1800" b="0" strike="noStrike" spc="-1" dirty="0">
              <a:solidFill>
                <a:srgbClr val="000000"/>
              </a:solidFill>
              <a:uFill>
                <a:solidFill>
                  <a:srgbClr val="FFFFFF"/>
                </a:solidFill>
              </a:uFill>
              <a:latin typeface="Arial"/>
            </a:endParaRPr>
          </a:p>
          <a:p>
            <a:r>
              <a:rPr lang="en-US" sz="1600" b="0" strike="noStrike" spc="-1" dirty="0">
                <a:solidFill>
                  <a:srgbClr val="000000"/>
                </a:solidFill>
                <a:uFill>
                  <a:solidFill>
                    <a:srgbClr val="FFFFFF"/>
                  </a:solidFill>
                </a:uFill>
                <a:latin typeface="Arial"/>
                <a:ea typeface="DejaVu Sans"/>
              </a:rPr>
              <a:t>         </a:t>
            </a:r>
            <a:endParaRPr lang="en-US" sz="1600" b="0" strike="noStrike" spc="-1" dirty="0">
              <a:solidFill>
                <a:srgbClr val="000000"/>
              </a:solidFill>
              <a:uFill>
                <a:solidFill>
                  <a:srgbClr val="FFFFFF"/>
                </a:solidFill>
              </a:uFill>
              <a:latin typeface="Arial"/>
            </a:endParaRPr>
          </a:p>
          <a:p>
            <a:endParaRPr lang="en-US" sz="1600" b="0" strike="noStrike" spc="-1" dirty="0">
              <a:solidFill>
                <a:srgbClr val="000000"/>
              </a:solidFill>
              <a:uFill>
                <a:solidFill>
                  <a:srgbClr val="FFFFFF"/>
                </a:solidFill>
              </a:uFill>
              <a:latin typeface="Arial"/>
            </a:endParaRPr>
          </a:p>
          <a:p>
            <a:endParaRPr lang="en-US" sz="1600" b="0" strike="noStrike" spc="-1" dirty="0">
              <a:solidFill>
                <a:srgbClr val="000000"/>
              </a:solidFill>
              <a:uFill>
                <a:solidFill>
                  <a:srgbClr val="FFFFFF"/>
                </a:solidFill>
              </a:uFill>
              <a:latin typeface="Arial"/>
            </a:endParaRPr>
          </a:p>
          <a:p>
            <a:endParaRPr lang="en-US" sz="1600" b="0" strike="noStrike" spc="-1" dirty="0">
              <a:solidFill>
                <a:srgbClr val="000000"/>
              </a:solidFill>
              <a:uFill>
                <a:solidFill>
                  <a:srgbClr val="FFFFFF"/>
                </a:solidFill>
              </a:uFill>
              <a:latin typeface="Arial"/>
            </a:endParaRPr>
          </a:p>
          <a:p>
            <a:endParaRPr lang="en-US" sz="1600" b="0" strike="noStrike" spc="-1" dirty="0">
              <a:solidFill>
                <a:srgbClr val="000000"/>
              </a:solidFill>
              <a:uFill>
                <a:solidFill>
                  <a:srgbClr val="FFFFFF"/>
                </a:solidFill>
              </a:uFill>
              <a:latin typeface="Arial"/>
            </a:endParaRPr>
          </a:p>
          <a:p>
            <a:endParaRPr lang="en-US" sz="1600" b="0" strike="noStrike" spc="-1" dirty="0">
              <a:solidFill>
                <a:srgbClr val="000000"/>
              </a:solidFill>
              <a:uFill>
                <a:solidFill>
                  <a:srgbClr val="FFFFFF"/>
                </a:solidFill>
              </a:uFill>
              <a:latin typeface="Arial"/>
            </a:endParaRPr>
          </a:p>
          <a:p>
            <a:endParaRPr lang="en-US" sz="1600" b="0" strike="noStrike" spc="-1" dirty="0">
              <a:solidFill>
                <a:srgbClr val="000000"/>
              </a:solidFill>
              <a:uFill>
                <a:solidFill>
                  <a:srgbClr val="FFFFFF"/>
                </a:solidFill>
              </a:uFill>
              <a:latin typeface="Arial"/>
            </a:endParaRPr>
          </a:p>
          <a:p>
            <a:endParaRPr lang="en-US" sz="1600" b="0" strike="noStrike" spc="-1" dirty="0">
              <a:solidFill>
                <a:srgbClr val="000000"/>
              </a:solidFill>
              <a:uFill>
                <a:solidFill>
                  <a:srgbClr val="FFFFFF"/>
                </a:solidFill>
              </a:uFill>
              <a:latin typeface="Arial"/>
            </a:endParaRPr>
          </a:p>
          <a:p>
            <a:pPr algn="r">
              <a:lnSpc>
                <a:spcPct val="100000"/>
              </a:lnSpc>
            </a:pPr>
            <a:endParaRPr lang="en-US" sz="1600" b="0" strike="noStrike" spc="-1" dirty="0">
              <a:solidFill>
                <a:srgbClr val="000000"/>
              </a:solidFill>
              <a:uFill>
                <a:solidFill>
                  <a:srgbClr val="FFFFFF"/>
                </a:solidFill>
              </a:uFill>
              <a:latin typeface="Arial"/>
            </a:endParaRPr>
          </a:p>
          <a:p>
            <a:pPr>
              <a:lnSpc>
                <a:spcPct val="100000"/>
              </a:lnSpc>
            </a:pPr>
            <a:endParaRPr lang="en-US" sz="1600" b="0" strike="noStrike" spc="-1" dirty="0">
              <a:solidFill>
                <a:srgbClr val="000000"/>
              </a:solidFill>
              <a:uFill>
                <a:solidFill>
                  <a:srgbClr val="FFFFFF"/>
                </a:solidFill>
              </a:uFill>
              <a:latin typeface="Arial"/>
            </a:endParaRPr>
          </a:p>
          <a:p>
            <a:pPr>
              <a:lnSpc>
                <a:spcPct val="100000"/>
              </a:lnSpc>
            </a:pPr>
            <a:endParaRPr lang="en-US" sz="1600" b="0" strike="noStrike" spc="-1" dirty="0">
              <a:solidFill>
                <a:srgbClr val="000000"/>
              </a:solidFill>
              <a:uFill>
                <a:solidFill>
                  <a:srgbClr val="FFFFFF"/>
                </a:solidFill>
              </a:uFill>
              <a:latin typeface="Arial"/>
            </a:endParaRPr>
          </a:p>
          <a:p>
            <a:pPr>
              <a:lnSpc>
                <a:spcPct val="100000"/>
              </a:lnSpc>
            </a:pPr>
            <a:r>
              <a:rPr lang="en-US" sz="1600" b="0" strike="noStrike" spc="-1" dirty="0">
                <a:solidFill>
                  <a:srgbClr val="000000"/>
                </a:solidFill>
                <a:uFill>
                  <a:solidFill>
                    <a:srgbClr val="FFFFFF"/>
                  </a:solidFill>
                </a:uFill>
                <a:latin typeface="Arial"/>
                <a:ea typeface="DejaVu Sans"/>
              </a:rPr>
              <a:t>     </a:t>
            </a:r>
            <a:endParaRPr lang="en-US" sz="1600" b="0" strike="noStrike" spc="-1" dirty="0">
              <a:solidFill>
                <a:srgbClr val="000000"/>
              </a:solidFill>
              <a:uFill>
                <a:solidFill>
                  <a:srgbClr val="FFFFFF"/>
                </a:solidFill>
              </a:uFill>
              <a:latin typeface="Arial"/>
            </a:endParaRPr>
          </a:p>
          <a:p>
            <a:pPr>
              <a:lnSpc>
                <a:spcPct val="100000"/>
              </a:lnSpc>
            </a:pPr>
            <a:r>
              <a:rPr lang="en-US" sz="1200" b="0" strike="noStrike" spc="-1" dirty="0">
                <a:solidFill>
                  <a:srgbClr val="000000"/>
                </a:solidFill>
                <a:uFill>
                  <a:solidFill>
                    <a:srgbClr val="FFFFFF"/>
                  </a:solidFill>
                </a:uFill>
                <a:latin typeface="Arial"/>
                <a:ea typeface="DejaVu Sans"/>
              </a:rPr>
              <a:t>       Stanford Dogs Set </a:t>
            </a:r>
            <a:endParaRPr lang="en-US" sz="1200" b="0" strike="noStrike" spc="-1" dirty="0">
              <a:solidFill>
                <a:srgbClr val="000000"/>
              </a:solidFill>
              <a:uFill>
                <a:solidFill>
                  <a:srgbClr val="FFFFFF"/>
                </a:solidFill>
              </a:uFill>
              <a:latin typeface="Arial"/>
            </a:endParaRPr>
          </a:p>
          <a:p>
            <a:pPr>
              <a:lnSpc>
                <a:spcPct val="100000"/>
              </a:lnSpc>
            </a:pPr>
            <a:endParaRPr lang="en-US" sz="1200" b="0" strike="noStrike" spc="-1" dirty="0">
              <a:solidFill>
                <a:srgbClr val="000000"/>
              </a:solidFill>
              <a:uFill>
                <a:solidFill>
                  <a:srgbClr val="FFFFFF"/>
                </a:solidFill>
              </a:uFill>
              <a:latin typeface="Arial"/>
            </a:endParaRPr>
          </a:p>
          <a:p>
            <a:pPr>
              <a:lnSpc>
                <a:spcPct val="100000"/>
              </a:lnSpc>
            </a:pPr>
            <a:endParaRPr lang="en-US" sz="1200" b="0" strike="noStrike" spc="-1" dirty="0">
              <a:solidFill>
                <a:srgbClr val="000000"/>
              </a:solidFill>
              <a:uFill>
                <a:solidFill>
                  <a:srgbClr val="FFFFFF"/>
                </a:solidFill>
              </a:uFill>
              <a:latin typeface="Arial"/>
            </a:endParaRPr>
          </a:p>
        </p:txBody>
      </p:sp>
      <p:sp>
        <p:nvSpPr>
          <p:cNvPr id="250" name="CustomShape 3"/>
          <p:cNvSpPr/>
          <p:nvPr/>
        </p:nvSpPr>
        <p:spPr>
          <a:xfrm>
            <a:off x="2305080" y="4317120"/>
            <a:ext cx="231552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51" name="CustomShape 4"/>
          <p:cNvSpPr/>
          <p:nvPr/>
        </p:nvSpPr>
        <p:spPr>
          <a:xfrm>
            <a:off x="4620960" y="3669480"/>
            <a:ext cx="1599840" cy="1294920"/>
          </a:xfrm>
          <a:prstGeom prst="hexagon">
            <a:avLst>
              <a:gd name="adj" fmla="val 25000"/>
              <a:gd name="vf" fmla="val 11547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1" strike="noStrike" spc="-1">
                <a:solidFill>
                  <a:srgbClr val="FFFFFF"/>
                </a:solidFill>
                <a:uFill>
                  <a:solidFill>
                    <a:srgbClr val="FFFFFF"/>
                  </a:solidFill>
                </a:uFill>
                <a:latin typeface="Arial"/>
                <a:ea typeface="DejaVu Sans"/>
              </a:rPr>
              <a:t>Pre Trained Model</a:t>
            </a:r>
            <a:endParaRPr lang="en-US" sz="1200" b="0" strike="noStrike" spc="-1">
              <a:solidFill>
                <a:srgbClr val="000000"/>
              </a:solidFill>
              <a:uFill>
                <a:solidFill>
                  <a:srgbClr val="FFFFFF"/>
                </a:solidFill>
              </a:uFill>
              <a:latin typeface="Arial"/>
            </a:endParaRPr>
          </a:p>
          <a:p>
            <a:pPr algn="ctr">
              <a:lnSpc>
                <a:spcPct val="100000"/>
              </a:lnSpc>
            </a:pPr>
            <a:r>
              <a:rPr lang="en-US" sz="1200" b="1" strike="noStrike" spc="-1">
                <a:solidFill>
                  <a:srgbClr val="FFFFFF"/>
                </a:solidFill>
                <a:uFill>
                  <a:solidFill>
                    <a:srgbClr val="FFFFFF"/>
                  </a:solidFill>
                </a:uFill>
                <a:latin typeface="Arial"/>
                <a:ea typeface="DejaVu Sans"/>
              </a:rPr>
              <a:t>VGG16</a:t>
            </a:r>
            <a:endParaRPr lang="en-US" sz="1200" b="0" strike="noStrike" spc="-1">
              <a:solidFill>
                <a:srgbClr val="000000"/>
              </a:solidFill>
              <a:uFill>
                <a:solidFill>
                  <a:srgbClr val="FFFFFF"/>
                </a:solidFill>
              </a:uFill>
              <a:latin typeface="Arial"/>
            </a:endParaRPr>
          </a:p>
        </p:txBody>
      </p:sp>
      <p:sp>
        <p:nvSpPr>
          <p:cNvPr id="252" name="CustomShape 5"/>
          <p:cNvSpPr/>
          <p:nvPr/>
        </p:nvSpPr>
        <p:spPr>
          <a:xfrm>
            <a:off x="5889240" y="6252840"/>
            <a:ext cx="152352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000" b="0" strike="noStrike" spc="-1">
                <a:solidFill>
                  <a:srgbClr val="FFFFFF"/>
                </a:solidFill>
                <a:uFill>
                  <a:solidFill>
                    <a:srgbClr val="FFFFFF"/>
                  </a:solidFill>
                </a:uFill>
                <a:latin typeface="Arial"/>
                <a:ea typeface="DejaVu Sans"/>
              </a:rPr>
              <a:t>Affenpinscher</a:t>
            </a:r>
            <a:endParaRPr lang="en-US" sz="1000" b="0" strike="noStrike" spc="-1">
              <a:solidFill>
                <a:srgbClr val="000000"/>
              </a:solidFill>
              <a:uFill>
                <a:solidFill>
                  <a:srgbClr val="FFFFFF"/>
                </a:solidFill>
              </a:uFill>
              <a:latin typeface="Arial"/>
            </a:endParaRPr>
          </a:p>
        </p:txBody>
      </p:sp>
      <p:sp>
        <p:nvSpPr>
          <p:cNvPr id="253" name="CustomShape 6"/>
          <p:cNvSpPr/>
          <p:nvPr/>
        </p:nvSpPr>
        <p:spPr>
          <a:xfrm>
            <a:off x="7779600" y="625284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FFFFFF"/>
                </a:solidFill>
                <a:uFill>
                  <a:solidFill>
                    <a:srgbClr val="FFFFFF"/>
                  </a:solidFill>
                </a:uFill>
                <a:latin typeface="Arial"/>
                <a:ea typeface="DejaVu Sans"/>
              </a:rPr>
              <a:t>Akita</a:t>
            </a:r>
            <a:endParaRPr lang="en-US" sz="1200" b="0" strike="noStrike" spc="-1">
              <a:solidFill>
                <a:srgbClr val="000000"/>
              </a:solidFill>
              <a:uFill>
                <a:solidFill>
                  <a:srgbClr val="FFFFFF"/>
                </a:solidFill>
              </a:uFill>
              <a:latin typeface="Arial"/>
            </a:endParaRPr>
          </a:p>
        </p:txBody>
      </p:sp>
      <p:sp>
        <p:nvSpPr>
          <p:cNvPr id="254" name="Line 7"/>
          <p:cNvSpPr/>
          <p:nvPr/>
        </p:nvSpPr>
        <p:spPr>
          <a:xfrm>
            <a:off x="2417760" y="1569960"/>
            <a:ext cx="360" cy="563868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255" name="Line 8"/>
          <p:cNvSpPr/>
          <p:nvPr/>
        </p:nvSpPr>
        <p:spPr>
          <a:xfrm>
            <a:off x="5445360" y="1488240"/>
            <a:ext cx="360" cy="5720400"/>
          </a:xfrm>
          <a:prstGeom prst="line">
            <a:avLst/>
          </a:prstGeom>
          <a:ln>
            <a:round/>
          </a:ln>
        </p:spPr>
        <p:style>
          <a:lnRef idx="1">
            <a:schemeClr val="dk1"/>
          </a:lnRef>
          <a:fillRef idx="0">
            <a:schemeClr val="dk1"/>
          </a:fillRef>
          <a:effectRef idx="0">
            <a:schemeClr val="dk1"/>
          </a:effectRef>
          <a:fontRef idx="minor"/>
        </p:style>
      </p:sp>
      <p:sp>
        <p:nvSpPr>
          <p:cNvPr id="256" name="CustomShape 9"/>
          <p:cNvSpPr/>
          <p:nvPr/>
        </p:nvSpPr>
        <p:spPr>
          <a:xfrm>
            <a:off x="10266480" y="1742400"/>
            <a:ext cx="1288800" cy="970200"/>
          </a:xfrm>
          <a:prstGeom prst="flowChartMultidocument">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lstStyle/>
          <a:p>
            <a:pPr algn="ctr">
              <a:lnSpc>
                <a:spcPct val="100000"/>
              </a:lnSpc>
            </a:pPr>
            <a:r>
              <a:rPr lang="en-US" sz="1200" b="1" strike="noStrike" spc="-1">
                <a:solidFill>
                  <a:srgbClr val="000000"/>
                </a:solidFill>
                <a:uFill>
                  <a:solidFill>
                    <a:srgbClr val="FFFFFF"/>
                  </a:solidFill>
                </a:uFill>
                <a:latin typeface="Arial"/>
                <a:ea typeface="DejaVu Sans"/>
              </a:rPr>
              <a:t>Dogs Directory</a:t>
            </a:r>
            <a:endParaRPr lang="en-US" sz="1200" b="0" strike="noStrike" spc="-1">
              <a:solidFill>
                <a:srgbClr val="000000"/>
              </a:solidFill>
              <a:uFill>
                <a:solidFill>
                  <a:srgbClr val="FFFFFF"/>
                </a:solidFill>
              </a:uFill>
              <a:latin typeface="Arial"/>
            </a:endParaRPr>
          </a:p>
        </p:txBody>
      </p:sp>
      <p:sp>
        <p:nvSpPr>
          <p:cNvPr id="257" name="CustomShape 10"/>
          <p:cNvSpPr/>
          <p:nvPr/>
        </p:nvSpPr>
        <p:spPr>
          <a:xfrm>
            <a:off x="8236800" y="3886920"/>
            <a:ext cx="1371240" cy="859680"/>
          </a:xfrm>
          <a:prstGeom prst="bevel">
            <a:avLst>
              <a:gd name="adj" fmla="val 1250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000000"/>
                </a:solidFill>
                <a:uFill>
                  <a:solidFill>
                    <a:srgbClr val="FFFFFF"/>
                  </a:solidFill>
                </a:uFill>
                <a:latin typeface="Arial"/>
                <a:ea typeface="DejaVu Sans"/>
              </a:rPr>
              <a:t>Image</a:t>
            </a:r>
            <a:endParaRPr lang="en-US" sz="1200" b="0" strike="noStrike" spc="-1">
              <a:solidFill>
                <a:srgbClr val="000000"/>
              </a:solidFill>
              <a:uFill>
                <a:solidFill>
                  <a:srgbClr val="FFFFFF"/>
                </a:solidFill>
              </a:uFill>
              <a:latin typeface="Arial"/>
            </a:endParaRPr>
          </a:p>
          <a:p>
            <a:pPr algn="ctr">
              <a:lnSpc>
                <a:spcPct val="100000"/>
              </a:lnSpc>
            </a:pPr>
            <a:r>
              <a:rPr lang="en-US" sz="1200" b="0" strike="noStrike" spc="-1">
                <a:solidFill>
                  <a:srgbClr val="000000"/>
                </a:solidFill>
                <a:uFill>
                  <a:solidFill>
                    <a:srgbClr val="FFFFFF"/>
                  </a:solidFill>
                </a:uFill>
                <a:latin typeface="Arial"/>
                <a:ea typeface="DejaVu Sans"/>
              </a:rPr>
              <a:t>Preprocessor</a:t>
            </a:r>
            <a:endParaRPr lang="en-US" sz="1200" b="0" strike="noStrike" spc="-1">
              <a:solidFill>
                <a:srgbClr val="000000"/>
              </a:solidFill>
              <a:uFill>
                <a:solidFill>
                  <a:srgbClr val="FFFFFF"/>
                </a:solidFill>
              </a:uFill>
              <a:latin typeface="Arial"/>
            </a:endParaRPr>
          </a:p>
        </p:txBody>
      </p:sp>
      <p:sp>
        <p:nvSpPr>
          <p:cNvPr id="258" name="CustomShape 11"/>
          <p:cNvSpPr/>
          <p:nvPr/>
        </p:nvSpPr>
        <p:spPr>
          <a:xfrm flipH="1">
            <a:off x="9607680" y="2712960"/>
            <a:ext cx="1302120" cy="16038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59" name="CustomShape 12"/>
          <p:cNvSpPr/>
          <p:nvPr/>
        </p:nvSpPr>
        <p:spPr>
          <a:xfrm flipH="1">
            <a:off x="6220440" y="4317120"/>
            <a:ext cx="212292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60" name="CustomShape 13"/>
          <p:cNvSpPr/>
          <p:nvPr/>
        </p:nvSpPr>
        <p:spPr>
          <a:xfrm>
            <a:off x="5834160" y="4964760"/>
            <a:ext cx="816840" cy="128772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61" name="CustomShape 14"/>
          <p:cNvSpPr/>
          <p:nvPr/>
        </p:nvSpPr>
        <p:spPr>
          <a:xfrm>
            <a:off x="5897160" y="4964760"/>
            <a:ext cx="2339280" cy="128772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62" name="CustomShape 15"/>
          <p:cNvSpPr/>
          <p:nvPr/>
        </p:nvSpPr>
        <p:spPr>
          <a:xfrm>
            <a:off x="2484000" y="5837400"/>
            <a:ext cx="293688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ReTrain the Lower Layers of the  </a:t>
            </a:r>
            <a:endParaRPr lang="en-US" sz="1200" b="0" strike="noStrike" spc="-1">
              <a:solidFill>
                <a:srgbClr val="000000"/>
              </a:solidFill>
              <a:uFill>
                <a:solidFill>
                  <a:srgbClr val="FFFFFF"/>
                </a:solidFill>
              </a:uFill>
              <a:latin typeface="Arial"/>
            </a:endParaRPr>
          </a:p>
          <a:p>
            <a:pPr marL="171360" indent="-171000">
              <a:lnSpc>
                <a:spcPct val="100000"/>
              </a:lnSpc>
              <a:buClr>
                <a:srgbClr val="000000"/>
              </a:buClr>
              <a:buFont typeface="Arial"/>
              <a:buChar char="•"/>
            </a:pPr>
            <a:r>
              <a:rPr lang="en-US" sz="1200" b="0" strike="noStrike" spc="-1">
                <a:solidFill>
                  <a:srgbClr val="000000"/>
                </a:solidFill>
                <a:uFill>
                  <a:solidFill>
                    <a:srgbClr val="FFFFFF"/>
                  </a:solidFill>
                </a:uFill>
                <a:latin typeface="Arial"/>
                <a:ea typeface="DejaVu Sans"/>
              </a:rPr>
              <a:t>VGG16  Model</a:t>
            </a: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a:p>
            <a:pPr>
              <a:lnSpc>
                <a:spcPct val="100000"/>
              </a:lnSpc>
            </a:pPr>
            <a:endParaRPr lang="en-US" sz="1200" b="0" strike="noStrike" spc="-1">
              <a:solidFill>
                <a:srgbClr val="000000"/>
              </a:solidFill>
              <a:uFill>
                <a:solidFill>
                  <a:srgbClr val="FFFFFF"/>
                </a:solidFill>
              </a:uFill>
              <a:latin typeface="Arial"/>
            </a:endParaRPr>
          </a:p>
        </p:txBody>
      </p:sp>
      <p:pic>
        <p:nvPicPr>
          <p:cNvPr id="263" name="Picture 9"/>
          <p:cNvPicPr/>
          <p:nvPr/>
        </p:nvPicPr>
        <p:blipFill>
          <a:blip r:embed="rId2"/>
          <a:stretch/>
        </p:blipFill>
        <p:spPr>
          <a:xfrm>
            <a:off x="250200" y="3732120"/>
            <a:ext cx="2054160" cy="1232280"/>
          </a:xfrm>
          <a:prstGeom prst="rect">
            <a:avLst/>
          </a:prstGeom>
          <a:ln>
            <a:noFill/>
          </a:ln>
        </p:spPr>
      </p:pic>
      <p:sp>
        <p:nvSpPr>
          <p:cNvPr id="264" name="CustomShape 16"/>
          <p:cNvSpPr/>
          <p:nvPr/>
        </p:nvSpPr>
        <p:spPr>
          <a:xfrm>
            <a:off x="9150480" y="6252840"/>
            <a:ext cx="914040" cy="533160"/>
          </a:xfrm>
          <a:prstGeom prst="snip1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200" b="0" strike="noStrike" spc="-1">
                <a:solidFill>
                  <a:srgbClr val="FFFFFF"/>
                </a:solidFill>
                <a:uFill>
                  <a:solidFill>
                    <a:srgbClr val="FFFFFF"/>
                  </a:solidFill>
                </a:uFill>
                <a:latin typeface="Arial"/>
                <a:ea typeface="DejaVu Sans"/>
              </a:rPr>
              <a:t>Pug</a:t>
            </a:r>
            <a:endParaRPr lang="en-US" sz="1200" b="0" strike="noStrike" spc="-1">
              <a:solidFill>
                <a:srgbClr val="000000"/>
              </a:solidFill>
              <a:uFill>
                <a:solidFill>
                  <a:srgbClr val="FFFFFF"/>
                </a:solidFill>
              </a:uFill>
              <a:latin typeface="Arial"/>
            </a:endParaRPr>
          </a:p>
        </p:txBody>
      </p:sp>
      <p:sp>
        <p:nvSpPr>
          <p:cNvPr id="265" name="CustomShape 17"/>
          <p:cNvSpPr/>
          <p:nvPr/>
        </p:nvSpPr>
        <p:spPr>
          <a:xfrm>
            <a:off x="5889240" y="4964760"/>
            <a:ext cx="3718080" cy="128772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66" name="CustomShape 18"/>
          <p:cNvSpPr/>
          <p:nvPr/>
        </p:nvSpPr>
        <p:spPr>
          <a:xfrm>
            <a:off x="280800" y="1742400"/>
            <a:ext cx="29808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800" b="0" strike="noStrike" spc="-1">
                <a:solidFill>
                  <a:srgbClr val="000000"/>
                </a:solidFill>
                <a:uFill>
                  <a:solidFill>
                    <a:srgbClr val="FFFFFF"/>
                  </a:solidFill>
                </a:uFill>
                <a:latin typeface="Arial"/>
                <a:ea typeface="DejaVu Sans"/>
              </a:rPr>
              <a:t>Transfer Learning</a:t>
            </a:r>
            <a:endParaRPr lang="en-US" sz="2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extShape 1"/>
          <p:cNvSpPr txBox="1"/>
          <p:nvPr/>
        </p:nvSpPr>
        <p:spPr>
          <a:xfrm>
            <a:off x="599760" y="301320"/>
            <a:ext cx="10797840" cy="126144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68" name="TextShape 2"/>
          <p:cNvSpPr txBox="1"/>
          <p:nvPr/>
        </p:nvSpPr>
        <p:spPr>
          <a:xfrm>
            <a:off x="599760" y="1768680"/>
            <a:ext cx="10797840" cy="4383720"/>
          </a:xfrm>
          <a:prstGeom prst="rect">
            <a:avLst/>
          </a:prstGeom>
          <a:noFill/>
          <a:ln>
            <a:noFill/>
          </a:ln>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extShape 1"/>
          <p:cNvSpPr txBox="1"/>
          <p:nvPr/>
        </p:nvSpPr>
        <p:spPr>
          <a:xfrm>
            <a:off x="512640" y="20520"/>
            <a:ext cx="10797840" cy="126144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ConvNets</a:t>
            </a:r>
          </a:p>
        </p:txBody>
      </p:sp>
      <p:sp>
        <p:nvSpPr>
          <p:cNvPr id="270" name="TextShape 2"/>
          <p:cNvSpPr txBox="1"/>
          <p:nvPr/>
        </p:nvSpPr>
        <p:spPr>
          <a:xfrm>
            <a:off x="599760" y="1768680"/>
            <a:ext cx="10797840" cy="5515920"/>
          </a:xfrm>
          <a:prstGeom prst="rect">
            <a:avLst/>
          </a:prstGeom>
          <a:noFill/>
          <a:ln>
            <a:noFill/>
          </a:ln>
        </p:spPr>
        <p:txBody>
          <a:bodyPr lIns="0" tIns="0" rIns="0" bIns="0" anchor="ctr">
            <a:normAutofit/>
          </a:bodyPr>
          <a:lstStyle/>
          <a:p>
            <a:pPr marL="285840" indent="-285480">
              <a:lnSpc>
                <a:spcPct val="100000"/>
              </a:lnSpc>
              <a:buClr>
                <a:srgbClr val="000000"/>
              </a:buClr>
              <a:buFont typeface="Wingdings" charset="2"/>
              <a:buChar char=""/>
            </a:pPr>
            <a:r>
              <a:rPr lang="en-US" sz="2800" b="0" strike="noStrike" spc="-1">
                <a:solidFill>
                  <a:srgbClr val="000000"/>
                </a:solidFill>
                <a:uFill>
                  <a:solidFill>
                    <a:srgbClr val="FFFFFF"/>
                  </a:solidFill>
                </a:uFill>
                <a:latin typeface="Arial"/>
              </a:rPr>
              <a:t>Its an Artificial Neural Net, inspired by our Visual Cortex.</a:t>
            </a:r>
          </a:p>
          <a:p>
            <a:pPr>
              <a:lnSpc>
                <a:spcPct val="100000"/>
              </a:lnSpc>
            </a:pPr>
            <a:endParaRPr lang="en-US" sz="2800" b="0" strike="noStrike" spc="-1">
              <a:solidFill>
                <a:srgbClr val="000000"/>
              </a:solidFill>
              <a:uFill>
                <a:solidFill>
                  <a:srgbClr val="FFFFFF"/>
                </a:solidFill>
              </a:uFill>
              <a:latin typeface="Arial"/>
            </a:endParaRPr>
          </a:p>
          <a:p>
            <a:pPr marL="285840" indent="-285480">
              <a:lnSpc>
                <a:spcPct val="100000"/>
              </a:lnSpc>
              <a:buClr>
                <a:srgbClr val="000000"/>
              </a:buClr>
              <a:buFont typeface="Wingdings" charset="2"/>
              <a:buChar char=""/>
            </a:pPr>
            <a:r>
              <a:rPr lang="en-US" sz="2800" b="0" strike="noStrike" spc="-1">
                <a:solidFill>
                  <a:srgbClr val="000000"/>
                </a:solidFill>
                <a:uFill>
                  <a:solidFill>
                    <a:srgbClr val="FFFFFF"/>
                  </a:solidFill>
                </a:uFill>
                <a:latin typeface="Arial"/>
              </a:rPr>
              <a:t>Very good Performance on Computer Vision/Images.</a:t>
            </a:r>
          </a:p>
          <a:p>
            <a:pPr>
              <a:lnSpc>
                <a:spcPct val="100000"/>
              </a:lnSpc>
            </a:pPr>
            <a:endParaRPr lang="en-US" sz="2800" b="0" strike="noStrike" spc="-1">
              <a:solidFill>
                <a:srgbClr val="000000"/>
              </a:solidFill>
              <a:uFill>
                <a:solidFill>
                  <a:srgbClr val="FFFFFF"/>
                </a:solidFill>
              </a:uFill>
              <a:latin typeface="Arial"/>
            </a:endParaRPr>
          </a:p>
          <a:p>
            <a:pPr marL="285840" indent="-285480">
              <a:lnSpc>
                <a:spcPct val="100000"/>
              </a:lnSpc>
              <a:buClr>
                <a:srgbClr val="000000"/>
              </a:buClr>
              <a:buFont typeface="Wingdings" charset="2"/>
              <a:buChar char=""/>
            </a:pPr>
            <a:r>
              <a:rPr lang="en-US" sz="2800" b="0" strike="noStrike" spc="-1">
                <a:solidFill>
                  <a:srgbClr val="000000"/>
                </a:solidFill>
                <a:uFill>
                  <a:solidFill>
                    <a:srgbClr val="FFFFFF"/>
                  </a:solidFill>
                </a:uFill>
                <a:latin typeface="Arial"/>
              </a:rPr>
              <a:t>It takes an Image, passes it thru a series of Convolution Layers, non linear Activation layers, Pooling layers, Fully Connected layer to output the classification labels.</a:t>
            </a:r>
          </a:p>
          <a:p>
            <a:pPr>
              <a:lnSpc>
                <a:spcPct val="100000"/>
              </a:lnSpc>
            </a:pPr>
            <a:endParaRPr lang="en-US" sz="2800" b="0" strike="noStrike" spc="-1">
              <a:solidFill>
                <a:srgbClr val="000000"/>
              </a:solidFill>
              <a:uFill>
                <a:solidFill>
                  <a:srgbClr val="FFFFFF"/>
                </a:solidFill>
              </a:uFill>
              <a:latin typeface="Arial"/>
            </a:endParaRPr>
          </a:p>
          <a:p>
            <a:pPr marL="285840" indent="-285480">
              <a:lnSpc>
                <a:spcPct val="100000"/>
              </a:lnSpc>
              <a:buClr>
                <a:srgbClr val="000000"/>
              </a:buClr>
              <a:buFont typeface="Wingdings" charset="2"/>
              <a:buChar char=""/>
            </a:pPr>
            <a:r>
              <a:rPr lang="en-US" sz="2800" b="0" strike="noStrike" spc="-1">
                <a:solidFill>
                  <a:srgbClr val="000000"/>
                </a:solidFill>
                <a:uFill>
                  <a:solidFill>
                    <a:srgbClr val="FFFFFF"/>
                  </a:solidFill>
                </a:uFill>
                <a:latin typeface="Arial"/>
              </a:rPr>
              <a:t>It starts by looking at low level features, such as lines, edges, curves, then builds on more abstract features.</a:t>
            </a:r>
          </a:p>
          <a:p>
            <a:pPr>
              <a:lnSpc>
                <a:spcPct val="100000"/>
              </a:lnSpc>
            </a:pPr>
            <a:endParaRPr lang="en-US" sz="2800" b="0" strike="noStrike" spc="-1">
              <a:solidFill>
                <a:srgbClr val="000000"/>
              </a:solidFill>
              <a:uFill>
                <a:solidFill>
                  <a:srgbClr val="FFFFFF"/>
                </a:solidFill>
              </a:uFill>
              <a:latin typeface="Arial"/>
            </a:endParaRPr>
          </a:p>
          <a:p>
            <a:pPr marL="285840" indent="-285480">
              <a:lnSpc>
                <a:spcPct val="100000"/>
              </a:lnSpc>
              <a:buClr>
                <a:srgbClr val="000000"/>
              </a:buClr>
              <a:buFont typeface="Wingdings" charset="2"/>
              <a:buChar char=""/>
            </a:pPr>
            <a:r>
              <a:rPr lang="en-US" sz="2800" b="0" strike="noStrike" spc="-1">
                <a:solidFill>
                  <a:srgbClr val="000000"/>
                </a:solidFill>
                <a:uFill>
                  <a:solidFill>
                    <a:srgbClr val="FFFFFF"/>
                  </a:solidFill>
                </a:uFill>
                <a:latin typeface="Arial"/>
              </a:rPr>
              <a:t>During the Learning process, the network learns individual parts of an object, and adds them up to build abstract features.</a:t>
            </a:r>
          </a:p>
          <a:p>
            <a:pPr>
              <a:lnSpc>
                <a:spcPct val="100000"/>
              </a:lnSpc>
            </a:pPr>
            <a:endParaRPr lang="en-US" sz="2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385200" y="351000"/>
            <a:ext cx="505188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Basic CNN  Architecture</a:t>
            </a:r>
            <a:endParaRPr lang="en-US" sz="4000" b="0" strike="noStrike" spc="-1">
              <a:solidFill>
                <a:srgbClr val="000000"/>
              </a:solidFill>
              <a:uFill>
                <a:solidFill>
                  <a:srgbClr val="FFFFFF"/>
                </a:solidFill>
              </a:uFill>
              <a:latin typeface="Arial"/>
            </a:endParaRPr>
          </a:p>
        </p:txBody>
      </p:sp>
      <p:sp>
        <p:nvSpPr>
          <p:cNvPr id="272" name="CustomShape 2"/>
          <p:cNvSpPr/>
          <p:nvPr/>
        </p:nvSpPr>
        <p:spPr>
          <a:xfrm>
            <a:off x="1659240" y="2233440"/>
            <a:ext cx="8151480" cy="441792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sp>
      <p:sp>
        <p:nvSpPr>
          <p:cNvPr id="273" name="CustomShape 3"/>
          <p:cNvSpPr/>
          <p:nvPr/>
        </p:nvSpPr>
        <p:spPr>
          <a:xfrm>
            <a:off x="4699800" y="1671840"/>
            <a:ext cx="152676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Calibri"/>
                <a:ea typeface="DejaVu Sans"/>
              </a:rPr>
              <a:t>CNN Black Box</a:t>
            </a:r>
            <a:endParaRPr lang="en-US" sz="1800" b="0" strike="noStrike" spc="-1">
              <a:solidFill>
                <a:srgbClr val="000000"/>
              </a:solidFill>
              <a:uFill>
                <a:solidFill>
                  <a:srgbClr val="FFFFFF"/>
                </a:solidFill>
              </a:uFill>
              <a:latin typeface="Arial"/>
            </a:endParaRPr>
          </a:p>
        </p:txBody>
      </p:sp>
      <p:sp>
        <p:nvSpPr>
          <p:cNvPr id="274" name="CustomShape 4"/>
          <p:cNvSpPr/>
          <p:nvPr/>
        </p:nvSpPr>
        <p:spPr>
          <a:xfrm>
            <a:off x="588960" y="4160880"/>
            <a:ext cx="1068480" cy="28044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275" name="CustomShape 5"/>
          <p:cNvSpPr/>
          <p:nvPr/>
        </p:nvSpPr>
        <p:spPr>
          <a:xfrm>
            <a:off x="592560" y="3780000"/>
            <a:ext cx="76032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Calibri"/>
                <a:ea typeface="DejaVu Sans"/>
              </a:rPr>
              <a:t>INPUT</a:t>
            </a:r>
            <a:endParaRPr lang="en-US" sz="1800" b="0" strike="noStrike" spc="-1">
              <a:solidFill>
                <a:srgbClr val="000000"/>
              </a:solidFill>
              <a:uFill>
                <a:solidFill>
                  <a:srgbClr val="FFFFFF"/>
                </a:solidFill>
              </a:uFill>
              <a:latin typeface="Arial"/>
            </a:endParaRPr>
          </a:p>
        </p:txBody>
      </p:sp>
      <p:sp>
        <p:nvSpPr>
          <p:cNvPr id="276" name="CustomShape 6"/>
          <p:cNvSpPr/>
          <p:nvPr/>
        </p:nvSpPr>
        <p:spPr>
          <a:xfrm>
            <a:off x="9812520" y="4160880"/>
            <a:ext cx="985320" cy="28044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277" name="CustomShape 7"/>
          <p:cNvSpPr/>
          <p:nvPr/>
        </p:nvSpPr>
        <p:spPr>
          <a:xfrm>
            <a:off x="9978840" y="3780000"/>
            <a:ext cx="89604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Calibri"/>
                <a:ea typeface="DejaVu Sans"/>
              </a:rPr>
              <a:t>Output </a:t>
            </a:r>
            <a:endParaRPr lang="en-US" sz="1800" b="0" strike="noStrike" spc="-1">
              <a:solidFill>
                <a:srgbClr val="000000"/>
              </a:solidFill>
              <a:uFill>
                <a:solidFill>
                  <a:srgbClr val="FFFFFF"/>
                </a:solidFill>
              </a:uFill>
              <a:latin typeface="Arial"/>
            </a:endParaRPr>
          </a:p>
        </p:txBody>
      </p:sp>
      <p:sp>
        <p:nvSpPr>
          <p:cNvPr id="278" name="CustomShape 8"/>
          <p:cNvSpPr/>
          <p:nvPr/>
        </p:nvSpPr>
        <p:spPr>
          <a:xfrm>
            <a:off x="1808280" y="2637000"/>
            <a:ext cx="1217520" cy="35794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000000"/>
                </a:solidFill>
                <a:uFill>
                  <a:solidFill>
                    <a:srgbClr val="FFFFFF"/>
                  </a:solidFill>
                </a:uFill>
                <a:latin typeface="Calibri"/>
                <a:ea typeface="DejaVu Sans"/>
              </a:rPr>
              <a:t>Input</a:t>
            </a:r>
            <a:br/>
            <a:r>
              <a:rPr lang="en-US" sz="1800" b="0" strike="noStrike" spc="-1">
                <a:solidFill>
                  <a:srgbClr val="000000"/>
                </a:solidFill>
                <a:uFill>
                  <a:solidFill>
                    <a:srgbClr val="FFFFFF"/>
                  </a:solidFill>
                </a:uFill>
                <a:latin typeface="Calibri"/>
                <a:ea typeface="DejaVu Sans"/>
              </a:rPr>
              <a:t>Layer</a:t>
            </a:r>
            <a:endParaRPr lang="en-US" sz="1800" b="0" strike="noStrike" spc="-1">
              <a:solidFill>
                <a:srgbClr val="000000"/>
              </a:solidFill>
              <a:uFill>
                <a:solidFill>
                  <a:srgbClr val="FFFFFF"/>
                </a:solidFill>
              </a:uFill>
              <a:latin typeface="Arial"/>
            </a:endParaRPr>
          </a:p>
        </p:txBody>
      </p:sp>
      <p:sp>
        <p:nvSpPr>
          <p:cNvPr id="279" name="CustomShape 9"/>
          <p:cNvSpPr/>
          <p:nvPr/>
        </p:nvSpPr>
        <p:spPr>
          <a:xfrm>
            <a:off x="8503920" y="2652480"/>
            <a:ext cx="1227240" cy="35794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000000"/>
                </a:solidFill>
                <a:uFill>
                  <a:solidFill>
                    <a:srgbClr val="FFFFFF"/>
                  </a:solidFill>
                </a:uFill>
                <a:latin typeface="Calibri"/>
                <a:ea typeface="DejaVu Sans"/>
              </a:rPr>
              <a:t> Fully</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000000"/>
                </a:solidFill>
                <a:uFill>
                  <a:solidFill>
                    <a:srgbClr val="FFFFFF"/>
                  </a:solidFill>
                </a:uFill>
                <a:latin typeface="Calibri"/>
                <a:ea typeface="DejaVu Sans"/>
              </a:rPr>
              <a:t>Connected</a:t>
            </a:r>
            <a:br/>
            <a:r>
              <a:rPr lang="en-US" sz="1800" b="0" strike="noStrike" spc="-1">
                <a:solidFill>
                  <a:srgbClr val="000000"/>
                </a:solidFill>
                <a:uFill>
                  <a:solidFill>
                    <a:srgbClr val="FFFFFF"/>
                  </a:solidFill>
                </a:uFill>
                <a:latin typeface="Calibri"/>
                <a:ea typeface="DejaVu Sans"/>
              </a:rPr>
              <a:t>Layer</a:t>
            </a:r>
            <a:endParaRPr lang="en-US" sz="1800" b="0" strike="noStrike" spc="-1">
              <a:solidFill>
                <a:srgbClr val="000000"/>
              </a:solidFill>
              <a:uFill>
                <a:solidFill>
                  <a:srgbClr val="FFFFFF"/>
                </a:solidFill>
              </a:uFill>
              <a:latin typeface="Arial"/>
            </a:endParaRPr>
          </a:p>
        </p:txBody>
      </p:sp>
      <p:sp>
        <p:nvSpPr>
          <p:cNvPr id="280" name="CustomShape 10"/>
          <p:cNvSpPr/>
          <p:nvPr/>
        </p:nvSpPr>
        <p:spPr>
          <a:xfrm>
            <a:off x="3408480" y="2408400"/>
            <a:ext cx="4417920" cy="4036680"/>
          </a:xfrm>
          <a:prstGeom prst="rect">
            <a:avLst/>
          </a:prstGeom>
          <a:solidFill>
            <a:schemeClr val="tx2">
              <a:lumMod val="20000"/>
              <a:lumOff val="80000"/>
              <a:alpha val="29000"/>
            </a:schemeClr>
          </a:solidFill>
          <a:ln w="31680">
            <a:solidFill>
              <a:schemeClr val="accent1"/>
            </a:solidFill>
            <a:round/>
          </a:ln>
        </p:spPr>
        <p:style>
          <a:lnRef idx="2">
            <a:schemeClr val="accent1">
              <a:shade val="50000"/>
            </a:schemeClr>
          </a:lnRef>
          <a:fillRef idx="1">
            <a:schemeClr val="accent1"/>
          </a:fillRef>
          <a:effectRef idx="0">
            <a:schemeClr val="accent1"/>
          </a:effectRef>
          <a:fontRef idx="minor"/>
        </p:style>
      </p:sp>
      <p:sp>
        <p:nvSpPr>
          <p:cNvPr id="281" name="CustomShape 11"/>
          <p:cNvSpPr/>
          <p:nvPr/>
        </p:nvSpPr>
        <p:spPr>
          <a:xfrm>
            <a:off x="3789360" y="2652480"/>
            <a:ext cx="1510560" cy="35794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000000"/>
                </a:solidFill>
                <a:uFill>
                  <a:solidFill>
                    <a:srgbClr val="FFFFFF"/>
                  </a:solidFill>
                </a:uFill>
                <a:latin typeface="Calibri"/>
                <a:ea typeface="DejaVu Sans"/>
              </a:rPr>
              <a:t>Convolution</a:t>
            </a:r>
            <a:br/>
            <a:r>
              <a:rPr lang="en-US" sz="1800" b="0" strike="noStrike" spc="-1">
                <a:solidFill>
                  <a:srgbClr val="000000"/>
                </a:solidFill>
                <a:uFill>
                  <a:solidFill>
                    <a:srgbClr val="FFFFFF"/>
                  </a:solidFill>
                </a:uFill>
                <a:latin typeface="Calibri"/>
                <a:ea typeface="DejaVu Sans"/>
              </a:rPr>
              <a:t>Layer</a:t>
            </a:r>
            <a:endParaRPr lang="en-US" sz="1800" b="0" strike="noStrike" spc="-1">
              <a:solidFill>
                <a:srgbClr val="000000"/>
              </a:solidFill>
              <a:uFill>
                <a:solidFill>
                  <a:srgbClr val="FFFFFF"/>
                </a:solidFill>
              </a:uFill>
              <a:latin typeface="Arial"/>
            </a:endParaRPr>
          </a:p>
        </p:txBody>
      </p:sp>
      <p:sp>
        <p:nvSpPr>
          <p:cNvPr id="282" name="CustomShape 12"/>
          <p:cNvSpPr/>
          <p:nvPr/>
        </p:nvSpPr>
        <p:spPr>
          <a:xfrm rot="5400000">
            <a:off x="5256000" y="4275360"/>
            <a:ext cx="417600" cy="341280"/>
          </a:xfrm>
          <a:prstGeom prst="flowChartExtract">
            <a:avLst/>
          </a:prstGeom>
          <a:solidFill>
            <a:schemeClr val="bg1"/>
          </a:solidFill>
          <a:ln>
            <a:round/>
          </a:ln>
        </p:spPr>
        <p:style>
          <a:lnRef idx="2">
            <a:schemeClr val="accent1">
              <a:shade val="50000"/>
            </a:schemeClr>
          </a:lnRef>
          <a:fillRef idx="1">
            <a:schemeClr val="accent1"/>
          </a:fillRef>
          <a:effectRef idx="0">
            <a:schemeClr val="accent1"/>
          </a:effectRef>
          <a:fontRef idx="minor"/>
        </p:style>
      </p:sp>
      <p:sp>
        <p:nvSpPr>
          <p:cNvPr id="283" name="CustomShape 13"/>
          <p:cNvSpPr/>
          <p:nvPr/>
        </p:nvSpPr>
        <p:spPr>
          <a:xfrm>
            <a:off x="6266520" y="2681640"/>
            <a:ext cx="1330920" cy="35794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000000"/>
                </a:solidFill>
                <a:uFill>
                  <a:solidFill>
                    <a:srgbClr val="FFFFFF"/>
                  </a:solidFill>
                </a:uFill>
                <a:latin typeface="Calibri"/>
                <a:ea typeface="DejaVu Sans"/>
              </a:rPr>
              <a:t>Pooling</a:t>
            </a:r>
            <a:br/>
            <a:r>
              <a:rPr lang="en-US" sz="1800" b="0" strike="noStrike" spc="-1">
                <a:solidFill>
                  <a:srgbClr val="000000"/>
                </a:solidFill>
                <a:uFill>
                  <a:solidFill>
                    <a:srgbClr val="FFFFFF"/>
                  </a:solidFill>
                </a:uFill>
                <a:latin typeface="Calibri"/>
                <a:ea typeface="DejaVu Sans"/>
              </a:rPr>
              <a:t>Layer</a:t>
            </a:r>
            <a:endParaRPr lang="en-US" sz="1800" b="0" strike="noStrike" spc="-1">
              <a:solidFill>
                <a:srgbClr val="000000"/>
              </a:solidFill>
              <a:uFill>
                <a:solidFill>
                  <a:srgbClr val="FFFFFF"/>
                </a:solidFill>
              </a:uFill>
              <a:latin typeface="Arial"/>
            </a:endParaRPr>
          </a:p>
        </p:txBody>
      </p:sp>
      <p:sp>
        <p:nvSpPr>
          <p:cNvPr id="284" name="CustomShape 14"/>
          <p:cNvSpPr/>
          <p:nvPr/>
        </p:nvSpPr>
        <p:spPr>
          <a:xfrm>
            <a:off x="7599240" y="2252520"/>
            <a:ext cx="379080" cy="3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uFill>
                  <a:solidFill>
                    <a:srgbClr val="FFFFFF"/>
                  </a:solidFill>
                </a:uFill>
                <a:latin typeface="Calibri"/>
                <a:ea typeface="DejaVu Sans"/>
              </a:rPr>
              <a:t>…</a:t>
            </a:r>
            <a:endParaRPr lang="en-US" sz="2000" b="0" strike="noStrike" spc="-1">
              <a:solidFill>
                <a:srgbClr val="000000"/>
              </a:solidFill>
              <a:uFill>
                <a:solidFill>
                  <a:srgbClr val="FFFFFF"/>
                </a:solidFill>
              </a:uFill>
              <a:latin typeface="Arial"/>
            </a:endParaRPr>
          </a:p>
        </p:txBody>
      </p:sp>
      <p:sp>
        <p:nvSpPr>
          <p:cNvPr id="285" name="CustomShape 15"/>
          <p:cNvSpPr/>
          <p:nvPr/>
        </p:nvSpPr>
        <p:spPr>
          <a:xfrm>
            <a:off x="3515400" y="6900840"/>
            <a:ext cx="2981160" cy="583200"/>
          </a:xfrm>
          <a:prstGeom prst="borderCallout1">
            <a:avLst>
              <a:gd name="adj1" fmla="val -5092"/>
              <a:gd name="adj2" fmla="val 48299"/>
              <a:gd name="adj3" fmla="val -405398"/>
              <a:gd name="adj4" fmla="val 64421"/>
            </a:avLst>
          </a:prstGeom>
          <a:solidFill>
            <a:schemeClr val="bg1"/>
          </a:solidFill>
          <a:ln>
            <a:round/>
            <a:tailEnd type="triangle" w="med" len="me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000000"/>
                </a:solidFill>
                <a:uFill>
                  <a:solidFill>
                    <a:srgbClr val="FFFFFF"/>
                  </a:solidFill>
                </a:uFill>
                <a:latin typeface="Calibri"/>
                <a:ea typeface="DejaVu Sans"/>
              </a:rPr>
              <a:t>Activation Function (ReLU)</a:t>
            </a:r>
            <a:endParaRPr lang="en-US" sz="1800" b="0" strike="noStrike" spc="-1">
              <a:solidFill>
                <a:srgbClr val="000000"/>
              </a:solidFill>
              <a:uFill>
                <a:solidFill>
                  <a:srgbClr val="FFFFFF"/>
                </a:solidFill>
              </a:uFill>
              <a:latin typeface="Arial"/>
            </a:endParaRPr>
          </a:p>
        </p:txBody>
      </p:sp>
      <p:sp>
        <p:nvSpPr>
          <p:cNvPr id="286" name="CustomShape 16"/>
          <p:cNvSpPr/>
          <p:nvPr/>
        </p:nvSpPr>
        <p:spPr>
          <a:xfrm>
            <a:off x="5635440" y="4446720"/>
            <a:ext cx="629280" cy="237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87" name="CustomShape 17"/>
          <p:cNvSpPr/>
          <p:nvPr/>
        </p:nvSpPr>
        <p:spPr>
          <a:xfrm>
            <a:off x="3027240" y="4206240"/>
            <a:ext cx="760680" cy="272880"/>
          </a:xfrm>
          <a:custGeom>
            <a:avLst/>
            <a:gdLst/>
            <a:ahLst/>
            <a:cxnLst/>
            <a:rect l="l" t="t" r="r" b="b"/>
            <a:pathLst>
              <a:path w="2119" h="764">
                <a:moveTo>
                  <a:pt x="0" y="573"/>
                </a:moveTo>
                <a:lnTo>
                  <a:pt x="1588" y="573"/>
                </a:lnTo>
                <a:lnTo>
                  <a:pt x="1588" y="763"/>
                </a:lnTo>
                <a:lnTo>
                  <a:pt x="2118" y="382"/>
                </a:lnTo>
                <a:lnTo>
                  <a:pt x="1588" y="0"/>
                </a:lnTo>
                <a:lnTo>
                  <a:pt x="1588" y="191"/>
                </a:lnTo>
                <a:lnTo>
                  <a:pt x="0" y="191"/>
                </a:lnTo>
                <a:lnTo>
                  <a:pt x="0" y="573"/>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288" name="CustomShape 18"/>
          <p:cNvSpPr/>
          <p:nvPr/>
        </p:nvSpPr>
        <p:spPr>
          <a:xfrm>
            <a:off x="7598880" y="4297680"/>
            <a:ext cx="903600" cy="272880"/>
          </a:xfrm>
          <a:custGeom>
            <a:avLst/>
            <a:gdLst/>
            <a:ahLst/>
            <a:cxnLst/>
            <a:rect l="l" t="t" r="r" b="b"/>
            <a:pathLst>
              <a:path w="2516" h="764">
                <a:moveTo>
                  <a:pt x="0" y="190"/>
                </a:moveTo>
                <a:lnTo>
                  <a:pt x="1886" y="190"/>
                </a:lnTo>
                <a:lnTo>
                  <a:pt x="1886" y="0"/>
                </a:lnTo>
                <a:lnTo>
                  <a:pt x="2515" y="381"/>
                </a:lnTo>
                <a:lnTo>
                  <a:pt x="1886" y="763"/>
                </a:lnTo>
                <a:lnTo>
                  <a:pt x="1886" y="572"/>
                </a:lnTo>
                <a:lnTo>
                  <a:pt x="0" y="572"/>
                </a:lnTo>
                <a:lnTo>
                  <a:pt x="0" y="19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Shape 1"/>
          <p:cNvSpPr txBox="1"/>
          <p:nvPr/>
        </p:nvSpPr>
        <p:spPr>
          <a:xfrm>
            <a:off x="512640" y="122400"/>
            <a:ext cx="10797840" cy="126144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CNN  Model, </a:t>
            </a:r>
            <a:r>
              <a:rPr lang="en-US" sz="2000" b="0" strike="noStrike" spc="-1">
                <a:solidFill>
                  <a:srgbClr val="000000"/>
                </a:solidFill>
                <a:uFill>
                  <a:solidFill>
                    <a:srgbClr val="FFFFFF"/>
                  </a:solidFill>
                </a:uFill>
                <a:latin typeface="Arial"/>
              </a:rPr>
              <a:t>(we are going to use)</a:t>
            </a:r>
          </a:p>
        </p:txBody>
      </p:sp>
      <p:sp>
        <p:nvSpPr>
          <p:cNvPr id="290" name="CustomShape 2"/>
          <p:cNvSpPr/>
          <p:nvPr/>
        </p:nvSpPr>
        <p:spPr>
          <a:xfrm>
            <a:off x="329400" y="2789280"/>
            <a:ext cx="1828440" cy="1904760"/>
          </a:xfrm>
          <a:prstGeom prst="flowChartProcess">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Input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Arial"/>
                <a:ea typeface="DejaVu Sans"/>
              </a:rPr>
              <a:t>Image</a:t>
            </a:r>
            <a:endParaRPr lang="en-US" sz="1800" b="0" strike="noStrike" spc="-1">
              <a:solidFill>
                <a:srgbClr val="000000"/>
              </a:solidFill>
              <a:uFill>
                <a:solidFill>
                  <a:srgbClr val="FFFFFF"/>
                </a:solidFill>
              </a:uFill>
              <a:latin typeface="Arial"/>
            </a:endParaRPr>
          </a:p>
          <a:p>
            <a:pPr algn="ctr">
              <a:lnSpc>
                <a:spcPct val="100000"/>
              </a:lnSpc>
            </a:pP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p:txBody>
      </p:sp>
      <p:sp>
        <p:nvSpPr>
          <p:cNvPr id="291" name="CustomShape 3"/>
          <p:cNvSpPr/>
          <p:nvPr/>
        </p:nvSpPr>
        <p:spPr>
          <a:xfrm>
            <a:off x="3255840" y="2865600"/>
            <a:ext cx="1599840" cy="1447560"/>
          </a:xfrm>
          <a:prstGeom prst="flowChartProcess">
            <a:avLst/>
          </a:prstGeom>
          <a:ln>
            <a:round/>
          </a:ln>
        </p:spPr>
        <p:style>
          <a:lnRef idx="2">
            <a:schemeClr val="accent1">
              <a:shade val="50000"/>
            </a:schemeClr>
          </a:lnRef>
          <a:fillRef idx="1">
            <a:schemeClr val="accent1"/>
          </a:fillRef>
          <a:effectRef idx="0">
            <a:schemeClr val="accent1"/>
          </a:effectRef>
          <a:fontRef idx="minor"/>
        </p:style>
      </p:sp>
      <p:sp>
        <p:nvSpPr>
          <p:cNvPr id="292" name="CustomShape 4"/>
          <p:cNvSpPr/>
          <p:nvPr/>
        </p:nvSpPr>
        <p:spPr>
          <a:xfrm>
            <a:off x="3408480" y="3017880"/>
            <a:ext cx="1599840" cy="1447560"/>
          </a:xfrm>
          <a:prstGeom prst="flowChartProcess">
            <a:avLst/>
          </a:prstGeom>
          <a:ln>
            <a:round/>
          </a:ln>
        </p:spPr>
        <p:style>
          <a:lnRef idx="2">
            <a:schemeClr val="accent1">
              <a:shade val="50000"/>
            </a:schemeClr>
          </a:lnRef>
          <a:fillRef idx="1">
            <a:schemeClr val="accent1"/>
          </a:fillRef>
          <a:effectRef idx="0">
            <a:schemeClr val="accent1"/>
          </a:effectRef>
          <a:fontRef idx="minor"/>
        </p:style>
      </p:sp>
      <p:sp>
        <p:nvSpPr>
          <p:cNvPr id="293" name="CustomShape 5"/>
          <p:cNvSpPr/>
          <p:nvPr/>
        </p:nvSpPr>
        <p:spPr>
          <a:xfrm>
            <a:off x="3560760" y="3170160"/>
            <a:ext cx="1599840" cy="1447560"/>
          </a:xfrm>
          <a:prstGeom prst="flowChartProcess">
            <a:avLst/>
          </a:prstGeom>
          <a:ln>
            <a:round/>
          </a:ln>
        </p:spPr>
        <p:style>
          <a:lnRef idx="2">
            <a:schemeClr val="accent1">
              <a:shade val="50000"/>
            </a:schemeClr>
          </a:lnRef>
          <a:fillRef idx="1">
            <a:schemeClr val="accent1"/>
          </a:fillRef>
          <a:effectRef idx="0">
            <a:schemeClr val="accent1"/>
          </a:effectRef>
          <a:fontRef idx="minor"/>
        </p:style>
      </p:sp>
      <p:sp>
        <p:nvSpPr>
          <p:cNvPr id="294" name="CustomShape 6"/>
          <p:cNvSpPr/>
          <p:nvPr/>
        </p:nvSpPr>
        <p:spPr>
          <a:xfrm>
            <a:off x="3713040" y="3322800"/>
            <a:ext cx="1599840" cy="1447560"/>
          </a:xfrm>
          <a:prstGeom prst="flowChartProcess">
            <a:avLst/>
          </a:prstGeom>
          <a:ln>
            <a:round/>
          </a:ln>
        </p:spPr>
        <p:style>
          <a:lnRef idx="2">
            <a:schemeClr val="accent1">
              <a:shade val="50000"/>
            </a:schemeClr>
          </a:lnRef>
          <a:fillRef idx="1">
            <a:schemeClr val="accent1"/>
          </a:fillRef>
          <a:effectRef idx="0">
            <a:schemeClr val="accent1"/>
          </a:effectRef>
          <a:fontRef idx="minor"/>
        </p:style>
      </p:sp>
      <p:sp>
        <p:nvSpPr>
          <p:cNvPr id="295" name="CustomShape 7"/>
          <p:cNvSpPr/>
          <p:nvPr/>
        </p:nvSpPr>
        <p:spPr>
          <a:xfrm>
            <a:off x="3865680" y="3475080"/>
            <a:ext cx="1599840" cy="1447560"/>
          </a:xfrm>
          <a:prstGeom prst="flowChartProcess">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3 x 3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Arial"/>
                <a:ea typeface="DejaVu Sans"/>
              </a:rPr>
              <a:t>Conv</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Arial"/>
                <a:ea typeface="DejaVu Sans"/>
              </a:rPr>
              <a:t>Stride=1</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Arial"/>
                <a:ea typeface="DejaVu Sans"/>
              </a:rPr>
              <a:t>Relu</a:t>
            </a:r>
            <a:endParaRPr lang="en-US" sz="1800" b="0" strike="noStrike" spc="-1">
              <a:solidFill>
                <a:srgbClr val="000000"/>
              </a:solidFill>
              <a:uFill>
                <a:solidFill>
                  <a:srgbClr val="FFFFFF"/>
                </a:solidFill>
              </a:uFill>
              <a:latin typeface="Arial"/>
            </a:endParaRPr>
          </a:p>
        </p:txBody>
      </p:sp>
      <p:sp>
        <p:nvSpPr>
          <p:cNvPr id="296" name="Line 8"/>
          <p:cNvSpPr/>
          <p:nvPr/>
        </p:nvSpPr>
        <p:spPr>
          <a:xfrm>
            <a:off x="3174840" y="4313160"/>
            <a:ext cx="609480" cy="685800"/>
          </a:xfrm>
          <a:prstGeom prst="line">
            <a:avLst/>
          </a:prstGeom>
          <a:ln>
            <a:solidFill>
              <a:srgbClr val="4A7EBB"/>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97" name="CustomShape 9"/>
          <p:cNvSpPr/>
          <p:nvPr/>
        </p:nvSpPr>
        <p:spPr>
          <a:xfrm>
            <a:off x="3263760" y="4770360"/>
            <a:ext cx="11426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32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Channels</a:t>
            </a:r>
            <a:endParaRPr lang="en-US" sz="1800" b="0" strike="noStrike" spc="-1">
              <a:solidFill>
                <a:srgbClr val="000000"/>
              </a:solidFill>
              <a:uFill>
                <a:solidFill>
                  <a:srgbClr val="FFFFFF"/>
                </a:solidFill>
              </a:uFill>
              <a:latin typeface="Arial"/>
            </a:endParaRPr>
          </a:p>
        </p:txBody>
      </p:sp>
      <p:sp>
        <p:nvSpPr>
          <p:cNvPr id="298" name="CustomShape 10"/>
          <p:cNvSpPr/>
          <p:nvPr/>
        </p:nvSpPr>
        <p:spPr>
          <a:xfrm>
            <a:off x="2189160" y="3780000"/>
            <a:ext cx="106632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299" name="CustomShape 11"/>
          <p:cNvSpPr/>
          <p:nvPr/>
        </p:nvSpPr>
        <p:spPr>
          <a:xfrm>
            <a:off x="6151680" y="3322800"/>
            <a:ext cx="837720" cy="723600"/>
          </a:xfrm>
          <a:prstGeom prst="flowChartProcess">
            <a:avLst/>
          </a:prstGeom>
          <a:ln>
            <a:round/>
          </a:ln>
        </p:spPr>
        <p:style>
          <a:lnRef idx="2">
            <a:schemeClr val="accent1">
              <a:shade val="50000"/>
            </a:schemeClr>
          </a:lnRef>
          <a:fillRef idx="1">
            <a:schemeClr val="accent1"/>
          </a:fillRef>
          <a:effectRef idx="0">
            <a:schemeClr val="accent1"/>
          </a:effectRef>
          <a:fontRef idx="minor"/>
        </p:style>
      </p:sp>
      <p:sp>
        <p:nvSpPr>
          <p:cNvPr id="300" name="CustomShape 12"/>
          <p:cNvSpPr/>
          <p:nvPr/>
        </p:nvSpPr>
        <p:spPr>
          <a:xfrm>
            <a:off x="6303960" y="3475080"/>
            <a:ext cx="837720" cy="723600"/>
          </a:xfrm>
          <a:prstGeom prst="flowChartProcess">
            <a:avLst/>
          </a:prstGeom>
          <a:ln>
            <a:round/>
          </a:ln>
        </p:spPr>
        <p:style>
          <a:lnRef idx="2">
            <a:schemeClr val="accent1">
              <a:shade val="50000"/>
            </a:schemeClr>
          </a:lnRef>
          <a:fillRef idx="1">
            <a:schemeClr val="accent1"/>
          </a:fillRef>
          <a:effectRef idx="0">
            <a:schemeClr val="accent1"/>
          </a:effectRef>
          <a:fontRef idx="minor"/>
        </p:style>
      </p:sp>
      <p:sp>
        <p:nvSpPr>
          <p:cNvPr id="301" name="CustomShape 13"/>
          <p:cNvSpPr/>
          <p:nvPr/>
        </p:nvSpPr>
        <p:spPr>
          <a:xfrm>
            <a:off x="6456240" y="3627360"/>
            <a:ext cx="837720" cy="723600"/>
          </a:xfrm>
          <a:prstGeom prst="flowChartProcess">
            <a:avLst/>
          </a:prstGeom>
          <a:ln>
            <a:round/>
          </a:ln>
        </p:spPr>
        <p:style>
          <a:lnRef idx="2">
            <a:schemeClr val="accent1">
              <a:shade val="50000"/>
            </a:schemeClr>
          </a:lnRef>
          <a:fillRef idx="1">
            <a:schemeClr val="accent1"/>
          </a:fillRef>
          <a:effectRef idx="0">
            <a:schemeClr val="accent1"/>
          </a:effectRef>
          <a:fontRef idx="minor"/>
        </p:style>
      </p:sp>
      <p:sp>
        <p:nvSpPr>
          <p:cNvPr id="302" name="CustomShape 14"/>
          <p:cNvSpPr/>
          <p:nvPr/>
        </p:nvSpPr>
        <p:spPr>
          <a:xfrm>
            <a:off x="6608880" y="3780000"/>
            <a:ext cx="837720" cy="723600"/>
          </a:xfrm>
          <a:prstGeom prst="flowChartProcess">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2x2</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Arial"/>
                <a:ea typeface="DejaVu Sans"/>
              </a:rPr>
              <a:t>MaxPool</a:t>
            </a:r>
            <a:endParaRPr lang="en-US" sz="1800" b="0" strike="noStrike" spc="-1">
              <a:solidFill>
                <a:srgbClr val="000000"/>
              </a:solidFill>
              <a:uFill>
                <a:solidFill>
                  <a:srgbClr val="FFFFFF"/>
                </a:solidFill>
              </a:uFill>
              <a:latin typeface="Arial"/>
            </a:endParaRPr>
          </a:p>
          <a:p>
            <a:pPr algn="ctr">
              <a:lnSpc>
                <a:spcPct val="100000"/>
              </a:lnSpc>
            </a:pPr>
            <a:endParaRPr lang="en-US" sz="1800" b="0" strike="noStrike" spc="-1">
              <a:solidFill>
                <a:srgbClr val="000000"/>
              </a:solidFill>
              <a:uFill>
                <a:solidFill>
                  <a:srgbClr val="FFFFFF"/>
                </a:solidFill>
              </a:uFill>
              <a:latin typeface="Arial"/>
            </a:endParaRPr>
          </a:p>
        </p:txBody>
      </p:sp>
      <p:sp>
        <p:nvSpPr>
          <p:cNvPr id="303" name="CustomShape 15"/>
          <p:cNvSpPr/>
          <p:nvPr/>
        </p:nvSpPr>
        <p:spPr>
          <a:xfrm>
            <a:off x="8493480" y="2347560"/>
            <a:ext cx="380520" cy="3805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304" name="CustomShape 16"/>
          <p:cNvSpPr/>
          <p:nvPr/>
        </p:nvSpPr>
        <p:spPr>
          <a:xfrm>
            <a:off x="8475120" y="2953440"/>
            <a:ext cx="380520" cy="3805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305" name="CustomShape 17"/>
          <p:cNvSpPr/>
          <p:nvPr/>
        </p:nvSpPr>
        <p:spPr>
          <a:xfrm>
            <a:off x="8493480" y="3627360"/>
            <a:ext cx="380520" cy="3805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306" name="CustomShape 18"/>
          <p:cNvSpPr/>
          <p:nvPr/>
        </p:nvSpPr>
        <p:spPr>
          <a:xfrm>
            <a:off x="8482680" y="4720680"/>
            <a:ext cx="380520" cy="3805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307" name="CustomShape 19"/>
          <p:cNvSpPr/>
          <p:nvPr/>
        </p:nvSpPr>
        <p:spPr>
          <a:xfrm>
            <a:off x="8482680" y="5513040"/>
            <a:ext cx="380520" cy="3805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308" name="CustomShape 20"/>
          <p:cNvSpPr/>
          <p:nvPr/>
        </p:nvSpPr>
        <p:spPr>
          <a:xfrm>
            <a:off x="5465880" y="4199040"/>
            <a:ext cx="83772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09" name="CustomShape 21"/>
          <p:cNvSpPr/>
          <p:nvPr/>
        </p:nvSpPr>
        <p:spPr>
          <a:xfrm>
            <a:off x="7446960" y="4141800"/>
            <a:ext cx="73404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10" name="CustomShape 22"/>
          <p:cNvSpPr/>
          <p:nvPr/>
        </p:nvSpPr>
        <p:spPr>
          <a:xfrm>
            <a:off x="8140680" y="6184440"/>
            <a:ext cx="1232640" cy="913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Flatten</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Fully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connected</a:t>
            </a:r>
            <a:endParaRPr lang="en-US" sz="1800" b="0" strike="noStrike" spc="-1">
              <a:solidFill>
                <a:srgbClr val="000000"/>
              </a:solidFill>
              <a:uFill>
                <a:solidFill>
                  <a:srgbClr val="FFFFFF"/>
                </a:solidFill>
              </a:uFill>
              <a:latin typeface="Arial"/>
            </a:endParaRPr>
          </a:p>
        </p:txBody>
      </p:sp>
      <p:sp>
        <p:nvSpPr>
          <p:cNvPr id="311" name="CustomShape 23"/>
          <p:cNvSpPr/>
          <p:nvPr/>
        </p:nvSpPr>
        <p:spPr>
          <a:xfrm>
            <a:off x="4992120" y="4998960"/>
            <a:ext cx="434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48</a:t>
            </a:r>
            <a:endParaRPr lang="en-US" sz="1800" b="0" strike="noStrike" spc="-1">
              <a:solidFill>
                <a:srgbClr val="000000"/>
              </a:solidFill>
              <a:uFill>
                <a:solidFill>
                  <a:srgbClr val="FFFFFF"/>
                </a:solidFill>
              </a:uFill>
              <a:latin typeface="Arial"/>
            </a:endParaRPr>
          </a:p>
        </p:txBody>
      </p:sp>
      <p:sp>
        <p:nvSpPr>
          <p:cNvPr id="312" name="CustomShape 24"/>
          <p:cNvSpPr/>
          <p:nvPr/>
        </p:nvSpPr>
        <p:spPr>
          <a:xfrm>
            <a:off x="5478840" y="3442680"/>
            <a:ext cx="434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48</a:t>
            </a:r>
            <a:endParaRPr lang="en-US" sz="1800" b="0" strike="noStrike" spc="-1">
              <a:solidFill>
                <a:srgbClr val="000000"/>
              </a:solidFill>
              <a:uFill>
                <a:solidFill>
                  <a:srgbClr val="FFFFFF"/>
                </a:solidFill>
              </a:uFill>
              <a:latin typeface="Arial"/>
            </a:endParaRPr>
          </a:p>
        </p:txBody>
      </p:sp>
      <p:sp>
        <p:nvSpPr>
          <p:cNvPr id="313" name="CustomShape 25"/>
          <p:cNvSpPr/>
          <p:nvPr/>
        </p:nvSpPr>
        <p:spPr>
          <a:xfrm>
            <a:off x="1751400" y="4966920"/>
            <a:ext cx="434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50</a:t>
            </a:r>
            <a:endParaRPr lang="en-US" sz="1800" b="0" strike="noStrike" spc="-1">
              <a:solidFill>
                <a:srgbClr val="000000"/>
              </a:solidFill>
              <a:uFill>
                <a:solidFill>
                  <a:srgbClr val="FFFFFF"/>
                </a:solidFill>
              </a:uFill>
              <a:latin typeface="Arial"/>
            </a:endParaRPr>
          </a:p>
        </p:txBody>
      </p:sp>
      <p:sp>
        <p:nvSpPr>
          <p:cNvPr id="314" name="CustomShape 26"/>
          <p:cNvSpPr/>
          <p:nvPr/>
        </p:nvSpPr>
        <p:spPr>
          <a:xfrm>
            <a:off x="2218320" y="2953440"/>
            <a:ext cx="434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50</a:t>
            </a:r>
            <a:endParaRPr lang="en-US" sz="1800" b="0" strike="noStrike" spc="-1">
              <a:solidFill>
                <a:srgbClr val="000000"/>
              </a:solidFill>
              <a:uFill>
                <a:solidFill>
                  <a:srgbClr val="FFFFFF"/>
                </a:solidFill>
              </a:uFill>
              <a:latin typeface="Arial"/>
            </a:endParaRPr>
          </a:p>
        </p:txBody>
      </p:sp>
      <p:sp>
        <p:nvSpPr>
          <p:cNvPr id="315" name="CustomShape 27"/>
          <p:cNvSpPr/>
          <p:nvPr/>
        </p:nvSpPr>
        <p:spPr>
          <a:xfrm>
            <a:off x="9943560" y="2122560"/>
            <a:ext cx="844560" cy="4000320"/>
          </a:xfrm>
          <a:prstGeom prst="flowChartProcess">
            <a:avLst/>
          </a:prstGeom>
          <a:noFill/>
          <a:ln>
            <a:solidFill>
              <a:schemeClr val="tx1"/>
            </a:solidFill>
            <a:custDash>
              <a:ds d="300000" sp="100000"/>
            </a:custDash>
            <a:round/>
          </a:ln>
        </p:spPr>
        <p:style>
          <a:lnRef idx="2">
            <a:schemeClr val="accent1">
              <a:shade val="50000"/>
            </a:schemeClr>
          </a:lnRef>
          <a:fillRef idx="1">
            <a:schemeClr val="accent1"/>
          </a:fillRef>
          <a:effectRef idx="0">
            <a:schemeClr val="accent1"/>
          </a:effectRef>
          <a:fontRef idx="minor"/>
        </p:style>
      </p:sp>
      <p:sp>
        <p:nvSpPr>
          <p:cNvPr id="316" name="CustomShape 28"/>
          <p:cNvSpPr/>
          <p:nvPr/>
        </p:nvSpPr>
        <p:spPr>
          <a:xfrm>
            <a:off x="10299600" y="3444840"/>
            <a:ext cx="380520" cy="3805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317" name="CustomShape 29"/>
          <p:cNvSpPr/>
          <p:nvPr/>
        </p:nvSpPr>
        <p:spPr>
          <a:xfrm>
            <a:off x="10305000" y="4503600"/>
            <a:ext cx="380520" cy="3805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318" name="CustomShape 30"/>
          <p:cNvSpPr/>
          <p:nvPr/>
        </p:nvSpPr>
        <p:spPr>
          <a:xfrm>
            <a:off x="9826560" y="6184440"/>
            <a:ext cx="9309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Output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Layer</a:t>
            </a:r>
            <a:endParaRPr lang="en-US" sz="1800" b="0" strike="noStrike" spc="-1">
              <a:solidFill>
                <a:srgbClr val="000000"/>
              </a:solidFill>
              <a:uFill>
                <a:solidFill>
                  <a:srgbClr val="FFFFFF"/>
                </a:solidFill>
              </a:uFill>
              <a:latin typeface="Arial"/>
            </a:endParaRPr>
          </a:p>
        </p:txBody>
      </p:sp>
      <p:sp>
        <p:nvSpPr>
          <p:cNvPr id="319" name="CustomShape 31"/>
          <p:cNvSpPr/>
          <p:nvPr/>
        </p:nvSpPr>
        <p:spPr>
          <a:xfrm>
            <a:off x="8181360" y="2141640"/>
            <a:ext cx="1004760" cy="4000320"/>
          </a:xfrm>
          <a:prstGeom prst="flowChartProcess">
            <a:avLst/>
          </a:prstGeom>
          <a:noFill/>
          <a:ln>
            <a:solidFill>
              <a:schemeClr val="tx1"/>
            </a:solidFill>
            <a:custDash>
              <a:ds d="300000" sp="100000"/>
            </a:custDash>
            <a:round/>
          </a:ln>
        </p:spPr>
        <p:style>
          <a:lnRef idx="2">
            <a:schemeClr val="accent1">
              <a:shade val="50000"/>
            </a:schemeClr>
          </a:lnRef>
          <a:fillRef idx="1">
            <a:schemeClr val="accent1"/>
          </a:fillRef>
          <a:effectRef idx="0">
            <a:schemeClr val="accent1"/>
          </a:effectRef>
          <a:fontRef idx="minor"/>
        </p:style>
      </p:sp>
      <p:sp>
        <p:nvSpPr>
          <p:cNvPr id="320" name="CustomShape 32"/>
          <p:cNvSpPr/>
          <p:nvPr/>
        </p:nvSpPr>
        <p:spPr>
          <a:xfrm>
            <a:off x="8818560" y="2672640"/>
            <a:ext cx="1536480" cy="8276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1" name="CustomShape 33"/>
          <p:cNvSpPr/>
          <p:nvPr/>
        </p:nvSpPr>
        <p:spPr>
          <a:xfrm>
            <a:off x="8818560" y="2672640"/>
            <a:ext cx="1541880" cy="18864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2" name="CustomShape 34"/>
          <p:cNvSpPr/>
          <p:nvPr/>
        </p:nvSpPr>
        <p:spPr>
          <a:xfrm>
            <a:off x="8858520" y="3246480"/>
            <a:ext cx="1440720" cy="3884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3" name="CustomShape 35"/>
          <p:cNvSpPr/>
          <p:nvPr/>
        </p:nvSpPr>
        <p:spPr>
          <a:xfrm>
            <a:off x="8874360" y="3214800"/>
            <a:ext cx="1430280" cy="14792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4" name="CustomShape 36"/>
          <p:cNvSpPr/>
          <p:nvPr/>
        </p:nvSpPr>
        <p:spPr>
          <a:xfrm>
            <a:off x="8863560" y="3874320"/>
            <a:ext cx="1536480" cy="8276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5" name="CustomShape 37"/>
          <p:cNvSpPr/>
          <p:nvPr/>
        </p:nvSpPr>
        <p:spPr>
          <a:xfrm>
            <a:off x="8818560" y="3760560"/>
            <a:ext cx="1536480" cy="90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6" name="CustomShape 38"/>
          <p:cNvSpPr/>
          <p:nvPr/>
        </p:nvSpPr>
        <p:spPr>
          <a:xfrm flipV="1">
            <a:off x="8863560" y="4693680"/>
            <a:ext cx="1441080" cy="100908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7" name="CustomShape 39"/>
          <p:cNvSpPr/>
          <p:nvPr/>
        </p:nvSpPr>
        <p:spPr>
          <a:xfrm flipV="1">
            <a:off x="8909280" y="3769920"/>
            <a:ext cx="1445760" cy="193824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8" name="CustomShape 40"/>
          <p:cNvSpPr/>
          <p:nvPr/>
        </p:nvSpPr>
        <p:spPr>
          <a:xfrm flipV="1">
            <a:off x="8863560" y="3769920"/>
            <a:ext cx="1491480" cy="114048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29" name="CustomShape 41"/>
          <p:cNvSpPr/>
          <p:nvPr/>
        </p:nvSpPr>
        <p:spPr>
          <a:xfrm flipV="1">
            <a:off x="8863560" y="4693680"/>
            <a:ext cx="1441080" cy="216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30" name="CustomShape 42"/>
          <p:cNvSpPr/>
          <p:nvPr/>
        </p:nvSpPr>
        <p:spPr>
          <a:xfrm>
            <a:off x="11032560" y="3485520"/>
            <a:ext cx="598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Dog</a:t>
            </a:r>
            <a:endParaRPr lang="en-US" sz="1800" b="0" strike="noStrike" spc="-1">
              <a:solidFill>
                <a:srgbClr val="000000"/>
              </a:solidFill>
              <a:uFill>
                <a:solidFill>
                  <a:srgbClr val="FFFFFF"/>
                </a:solidFill>
              </a:uFill>
              <a:latin typeface="Arial"/>
            </a:endParaRPr>
          </a:p>
        </p:txBody>
      </p:sp>
      <p:sp>
        <p:nvSpPr>
          <p:cNvPr id="331" name="CustomShape 43"/>
          <p:cNvSpPr/>
          <p:nvPr/>
        </p:nvSpPr>
        <p:spPr>
          <a:xfrm>
            <a:off x="11078280" y="4518000"/>
            <a:ext cx="536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Cat</a:t>
            </a:r>
            <a:endParaRPr lang="en-US" sz="1800" b="0" strike="noStrike" spc="-1">
              <a:solidFill>
                <a:srgbClr val="000000"/>
              </a:solidFill>
              <a:uFill>
                <a:solidFill>
                  <a:srgbClr val="FFFFFF"/>
                </a:solidFill>
              </a:uFill>
              <a:latin typeface="Arial"/>
            </a:endParaRPr>
          </a:p>
        </p:txBody>
      </p:sp>
      <p:sp>
        <p:nvSpPr>
          <p:cNvPr id="332" name="CustomShape 44"/>
          <p:cNvSpPr/>
          <p:nvPr/>
        </p:nvSpPr>
        <p:spPr>
          <a:xfrm>
            <a:off x="10685880" y="3670200"/>
            <a:ext cx="34200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33" name="CustomShape 45"/>
          <p:cNvSpPr/>
          <p:nvPr/>
        </p:nvSpPr>
        <p:spPr>
          <a:xfrm>
            <a:off x="10685880" y="4702680"/>
            <a:ext cx="38844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extShape 1"/>
          <p:cNvSpPr txBox="1"/>
          <p:nvPr/>
        </p:nvSpPr>
        <p:spPr>
          <a:xfrm>
            <a:off x="588960" y="198360"/>
            <a:ext cx="10797840" cy="126144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DATASET</a:t>
            </a:r>
          </a:p>
        </p:txBody>
      </p:sp>
      <p:graphicFrame>
        <p:nvGraphicFramePr>
          <p:cNvPr id="335" name="Table 2"/>
          <p:cNvGraphicFramePr/>
          <p:nvPr/>
        </p:nvGraphicFramePr>
        <p:xfrm>
          <a:off x="2036880" y="2027160"/>
          <a:ext cx="7998480" cy="428760"/>
        </p:xfrm>
        <a:graphic>
          <a:graphicData uri="http://schemas.openxmlformats.org/drawingml/2006/table">
            <a:tbl>
              <a:tblPr/>
              <a:tblGrid>
                <a:gridCol w="799560">
                  <a:extLst>
                    <a:ext uri="{9D8B030D-6E8A-4147-A177-3AD203B41FA5}">
                      <a16:colId xmlns:a16="http://schemas.microsoft.com/office/drawing/2014/main" val="20000"/>
                    </a:ext>
                  </a:extLst>
                </a:gridCol>
                <a:gridCol w="799560">
                  <a:extLst>
                    <a:ext uri="{9D8B030D-6E8A-4147-A177-3AD203B41FA5}">
                      <a16:colId xmlns:a16="http://schemas.microsoft.com/office/drawing/2014/main" val="20001"/>
                    </a:ext>
                  </a:extLst>
                </a:gridCol>
                <a:gridCol w="799560">
                  <a:extLst>
                    <a:ext uri="{9D8B030D-6E8A-4147-A177-3AD203B41FA5}">
                      <a16:colId xmlns:a16="http://schemas.microsoft.com/office/drawing/2014/main" val="20002"/>
                    </a:ext>
                  </a:extLst>
                </a:gridCol>
                <a:gridCol w="799560">
                  <a:extLst>
                    <a:ext uri="{9D8B030D-6E8A-4147-A177-3AD203B41FA5}">
                      <a16:colId xmlns:a16="http://schemas.microsoft.com/office/drawing/2014/main" val="20003"/>
                    </a:ext>
                  </a:extLst>
                </a:gridCol>
                <a:gridCol w="799560">
                  <a:extLst>
                    <a:ext uri="{9D8B030D-6E8A-4147-A177-3AD203B41FA5}">
                      <a16:colId xmlns:a16="http://schemas.microsoft.com/office/drawing/2014/main" val="20004"/>
                    </a:ext>
                  </a:extLst>
                </a:gridCol>
                <a:gridCol w="799560">
                  <a:extLst>
                    <a:ext uri="{9D8B030D-6E8A-4147-A177-3AD203B41FA5}">
                      <a16:colId xmlns:a16="http://schemas.microsoft.com/office/drawing/2014/main" val="20005"/>
                    </a:ext>
                  </a:extLst>
                </a:gridCol>
                <a:gridCol w="799560">
                  <a:extLst>
                    <a:ext uri="{9D8B030D-6E8A-4147-A177-3AD203B41FA5}">
                      <a16:colId xmlns:a16="http://schemas.microsoft.com/office/drawing/2014/main" val="20006"/>
                    </a:ext>
                  </a:extLst>
                </a:gridCol>
                <a:gridCol w="799560">
                  <a:extLst>
                    <a:ext uri="{9D8B030D-6E8A-4147-A177-3AD203B41FA5}">
                      <a16:colId xmlns:a16="http://schemas.microsoft.com/office/drawing/2014/main" val="20007"/>
                    </a:ext>
                  </a:extLst>
                </a:gridCol>
                <a:gridCol w="799560">
                  <a:extLst>
                    <a:ext uri="{9D8B030D-6E8A-4147-A177-3AD203B41FA5}">
                      <a16:colId xmlns:a16="http://schemas.microsoft.com/office/drawing/2014/main" val="20008"/>
                    </a:ext>
                  </a:extLst>
                </a:gridCol>
                <a:gridCol w="802440">
                  <a:extLst>
                    <a:ext uri="{9D8B030D-6E8A-4147-A177-3AD203B41FA5}">
                      <a16:colId xmlns:a16="http://schemas.microsoft.com/office/drawing/2014/main" val="20009"/>
                    </a:ext>
                  </a:extLst>
                </a:gridCol>
              </a:tblGrid>
              <a:tr h="428760">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graphicFrame>
        <p:nvGraphicFramePr>
          <p:cNvPr id="336" name="Table 3"/>
          <p:cNvGraphicFramePr/>
          <p:nvPr/>
        </p:nvGraphicFramePr>
        <p:xfrm>
          <a:off x="1046160" y="3170160"/>
          <a:ext cx="4723920" cy="428760"/>
        </p:xfrm>
        <a:graphic>
          <a:graphicData uri="http://schemas.openxmlformats.org/drawingml/2006/table">
            <a:tbl>
              <a:tblPr/>
              <a:tblGrid>
                <a:gridCol w="590400">
                  <a:extLst>
                    <a:ext uri="{9D8B030D-6E8A-4147-A177-3AD203B41FA5}">
                      <a16:colId xmlns:a16="http://schemas.microsoft.com/office/drawing/2014/main" val="20000"/>
                    </a:ext>
                  </a:extLst>
                </a:gridCol>
                <a:gridCol w="590400">
                  <a:extLst>
                    <a:ext uri="{9D8B030D-6E8A-4147-A177-3AD203B41FA5}">
                      <a16:colId xmlns:a16="http://schemas.microsoft.com/office/drawing/2014/main" val="20001"/>
                    </a:ext>
                  </a:extLst>
                </a:gridCol>
                <a:gridCol w="590400">
                  <a:extLst>
                    <a:ext uri="{9D8B030D-6E8A-4147-A177-3AD203B41FA5}">
                      <a16:colId xmlns:a16="http://schemas.microsoft.com/office/drawing/2014/main" val="20002"/>
                    </a:ext>
                  </a:extLst>
                </a:gridCol>
                <a:gridCol w="590400">
                  <a:extLst>
                    <a:ext uri="{9D8B030D-6E8A-4147-A177-3AD203B41FA5}">
                      <a16:colId xmlns:a16="http://schemas.microsoft.com/office/drawing/2014/main" val="20003"/>
                    </a:ext>
                  </a:extLst>
                </a:gridCol>
                <a:gridCol w="590400">
                  <a:extLst>
                    <a:ext uri="{9D8B030D-6E8A-4147-A177-3AD203B41FA5}">
                      <a16:colId xmlns:a16="http://schemas.microsoft.com/office/drawing/2014/main" val="20004"/>
                    </a:ext>
                  </a:extLst>
                </a:gridCol>
                <a:gridCol w="590400">
                  <a:extLst>
                    <a:ext uri="{9D8B030D-6E8A-4147-A177-3AD203B41FA5}">
                      <a16:colId xmlns:a16="http://schemas.microsoft.com/office/drawing/2014/main" val="20005"/>
                    </a:ext>
                  </a:extLst>
                </a:gridCol>
                <a:gridCol w="590400">
                  <a:extLst>
                    <a:ext uri="{9D8B030D-6E8A-4147-A177-3AD203B41FA5}">
                      <a16:colId xmlns:a16="http://schemas.microsoft.com/office/drawing/2014/main" val="20006"/>
                    </a:ext>
                  </a:extLst>
                </a:gridCol>
                <a:gridCol w="591120">
                  <a:extLst>
                    <a:ext uri="{9D8B030D-6E8A-4147-A177-3AD203B41FA5}">
                      <a16:colId xmlns:a16="http://schemas.microsoft.com/office/drawing/2014/main" val="20007"/>
                    </a:ext>
                  </a:extLst>
                </a:gridCol>
              </a:tblGrid>
              <a:tr h="428760">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graphicFrame>
        <p:nvGraphicFramePr>
          <p:cNvPr id="337" name="Table 4"/>
          <p:cNvGraphicFramePr/>
          <p:nvPr/>
        </p:nvGraphicFramePr>
        <p:xfrm>
          <a:off x="8285040" y="3170160"/>
          <a:ext cx="1752480" cy="428760"/>
        </p:xfrm>
        <a:graphic>
          <a:graphicData uri="http://schemas.openxmlformats.org/drawingml/2006/table">
            <a:tbl>
              <a:tblPr/>
              <a:tblGrid>
                <a:gridCol w="876240">
                  <a:extLst>
                    <a:ext uri="{9D8B030D-6E8A-4147-A177-3AD203B41FA5}">
                      <a16:colId xmlns:a16="http://schemas.microsoft.com/office/drawing/2014/main" val="20000"/>
                    </a:ext>
                  </a:extLst>
                </a:gridCol>
                <a:gridCol w="876240">
                  <a:extLst>
                    <a:ext uri="{9D8B030D-6E8A-4147-A177-3AD203B41FA5}">
                      <a16:colId xmlns:a16="http://schemas.microsoft.com/office/drawing/2014/main" val="20001"/>
                    </a:ext>
                  </a:extLst>
                </a:gridCol>
              </a:tblGrid>
              <a:tr h="428760">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sp>
        <p:nvSpPr>
          <p:cNvPr id="338" name="CustomShape 5"/>
          <p:cNvSpPr/>
          <p:nvPr/>
        </p:nvSpPr>
        <p:spPr>
          <a:xfrm flipH="1">
            <a:off x="4094280" y="2408400"/>
            <a:ext cx="1980720" cy="7617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39" name="CustomShape 6"/>
          <p:cNvSpPr/>
          <p:nvPr/>
        </p:nvSpPr>
        <p:spPr>
          <a:xfrm>
            <a:off x="6075360" y="2408400"/>
            <a:ext cx="3085920" cy="7617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graphicFrame>
        <p:nvGraphicFramePr>
          <p:cNvPr id="340" name="Table 7"/>
          <p:cNvGraphicFramePr/>
          <p:nvPr/>
        </p:nvGraphicFramePr>
        <p:xfrm>
          <a:off x="1141920" y="4389480"/>
          <a:ext cx="1199520" cy="428760"/>
        </p:xfrm>
        <a:graphic>
          <a:graphicData uri="http://schemas.openxmlformats.org/drawingml/2006/table">
            <a:tbl>
              <a:tblPr/>
              <a:tblGrid>
                <a:gridCol w="599760">
                  <a:extLst>
                    <a:ext uri="{9D8B030D-6E8A-4147-A177-3AD203B41FA5}">
                      <a16:colId xmlns:a16="http://schemas.microsoft.com/office/drawing/2014/main" val="20000"/>
                    </a:ext>
                  </a:extLst>
                </a:gridCol>
                <a:gridCol w="599760">
                  <a:extLst>
                    <a:ext uri="{9D8B030D-6E8A-4147-A177-3AD203B41FA5}">
                      <a16:colId xmlns:a16="http://schemas.microsoft.com/office/drawing/2014/main" val="20001"/>
                    </a:ext>
                  </a:extLst>
                </a:gridCol>
              </a:tblGrid>
              <a:tr h="428760">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graphicFrame>
        <p:nvGraphicFramePr>
          <p:cNvPr id="341" name="Table 8"/>
          <p:cNvGraphicFramePr/>
          <p:nvPr/>
        </p:nvGraphicFramePr>
        <p:xfrm>
          <a:off x="5409000" y="4389480"/>
          <a:ext cx="1199520" cy="370440"/>
        </p:xfrm>
        <a:graphic>
          <a:graphicData uri="http://schemas.openxmlformats.org/drawingml/2006/table">
            <a:tbl>
              <a:tblPr/>
              <a:tblGrid>
                <a:gridCol w="599760">
                  <a:extLst>
                    <a:ext uri="{9D8B030D-6E8A-4147-A177-3AD203B41FA5}">
                      <a16:colId xmlns:a16="http://schemas.microsoft.com/office/drawing/2014/main" val="20000"/>
                    </a:ext>
                  </a:extLst>
                </a:gridCol>
                <a:gridCol w="599760">
                  <a:extLst>
                    <a:ext uri="{9D8B030D-6E8A-4147-A177-3AD203B41FA5}">
                      <a16:colId xmlns:a16="http://schemas.microsoft.com/office/drawing/2014/main" val="20001"/>
                    </a:ext>
                  </a:extLst>
                </a:gridCol>
              </a:tblGrid>
              <a:tr h="370440">
                <a:tc>
                  <a:txBody>
                    <a:bodyPr/>
                    <a:lstStyle/>
                    <a:p>
                      <a:r>
                        <a:rPr lang="en-US" sz="1800" b="1" strike="noStrike" spc="-1">
                          <a:solidFill>
                            <a:srgbClr val="FFFFFF"/>
                          </a:solidFill>
                          <a:uFill>
                            <a:solidFill>
                              <a:srgbClr val="FFFFFF"/>
                            </a:solidFill>
                          </a:uFill>
                          <a:latin typeface="Arial"/>
                        </a:rPr>
                        <a:t> </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graphicFrame>
        <p:nvGraphicFramePr>
          <p:cNvPr id="342" name="Table 9"/>
          <p:cNvGraphicFramePr/>
          <p:nvPr/>
        </p:nvGraphicFramePr>
        <p:xfrm>
          <a:off x="2570040" y="4389480"/>
          <a:ext cx="1199520" cy="428760"/>
        </p:xfrm>
        <a:graphic>
          <a:graphicData uri="http://schemas.openxmlformats.org/drawingml/2006/table">
            <a:tbl>
              <a:tblPr/>
              <a:tblGrid>
                <a:gridCol w="599760">
                  <a:extLst>
                    <a:ext uri="{9D8B030D-6E8A-4147-A177-3AD203B41FA5}">
                      <a16:colId xmlns:a16="http://schemas.microsoft.com/office/drawing/2014/main" val="20000"/>
                    </a:ext>
                  </a:extLst>
                </a:gridCol>
                <a:gridCol w="599760">
                  <a:extLst>
                    <a:ext uri="{9D8B030D-6E8A-4147-A177-3AD203B41FA5}">
                      <a16:colId xmlns:a16="http://schemas.microsoft.com/office/drawing/2014/main" val="20001"/>
                    </a:ext>
                  </a:extLst>
                </a:gridCol>
              </a:tblGrid>
              <a:tr h="428760">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graphicFrame>
        <p:nvGraphicFramePr>
          <p:cNvPr id="343" name="Table 10"/>
          <p:cNvGraphicFramePr/>
          <p:nvPr/>
        </p:nvGraphicFramePr>
        <p:xfrm>
          <a:off x="4017960" y="4389480"/>
          <a:ext cx="1199520" cy="428760"/>
        </p:xfrm>
        <a:graphic>
          <a:graphicData uri="http://schemas.openxmlformats.org/drawingml/2006/table">
            <a:tbl>
              <a:tblPr/>
              <a:tblGrid>
                <a:gridCol w="599760">
                  <a:extLst>
                    <a:ext uri="{9D8B030D-6E8A-4147-A177-3AD203B41FA5}">
                      <a16:colId xmlns:a16="http://schemas.microsoft.com/office/drawing/2014/main" val="20000"/>
                    </a:ext>
                  </a:extLst>
                </a:gridCol>
                <a:gridCol w="599760">
                  <a:extLst>
                    <a:ext uri="{9D8B030D-6E8A-4147-A177-3AD203B41FA5}">
                      <a16:colId xmlns:a16="http://schemas.microsoft.com/office/drawing/2014/main" val="20001"/>
                    </a:ext>
                  </a:extLst>
                </a:gridCol>
              </a:tblGrid>
              <a:tr h="428760">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sp>
        <p:nvSpPr>
          <p:cNvPr id="344" name="CustomShape 11"/>
          <p:cNvSpPr/>
          <p:nvPr/>
        </p:nvSpPr>
        <p:spPr>
          <a:xfrm>
            <a:off x="11160" y="1646280"/>
            <a:ext cx="18162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Original Dataset</a:t>
            </a:r>
            <a:endParaRPr lang="en-US" sz="1800" b="0" strike="noStrike" spc="-1">
              <a:solidFill>
                <a:srgbClr val="000000"/>
              </a:solidFill>
              <a:uFill>
                <a:solidFill>
                  <a:srgbClr val="FFFFFF"/>
                </a:solidFill>
              </a:uFill>
              <a:latin typeface="Arial"/>
            </a:endParaRPr>
          </a:p>
        </p:txBody>
      </p:sp>
      <p:sp>
        <p:nvSpPr>
          <p:cNvPr id="345" name="CustomShape 12"/>
          <p:cNvSpPr/>
          <p:nvPr/>
        </p:nvSpPr>
        <p:spPr>
          <a:xfrm>
            <a:off x="15120" y="2789280"/>
            <a:ext cx="25174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Training Dataset (80%)</a:t>
            </a:r>
            <a:endParaRPr lang="en-US" sz="1800" b="0" strike="noStrike" spc="-1">
              <a:solidFill>
                <a:srgbClr val="000000"/>
              </a:solidFill>
              <a:uFill>
                <a:solidFill>
                  <a:srgbClr val="FFFFFF"/>
                </a:solidFill>
              </a:uFill>
              <a:latin typeface="Arial"/>
            </a:endParaRPr>
          </a:p>
        </p:txBody>
      </p:sp>
      <p:sp>
        <p:nvSpPr>
          <p:cNvPr id="346" name="CustomShape 13"/>
          <p:cNvSpPr/>
          <p:nvPr/>
        </p:nvSpPr>
        <p:spPr>
          <a:xfrm>
            <a:off x="9165600" y="2756880"/>
            <a:ext cx="2686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Validation Dataset (20%)</a:t>
            </a:r>
            <a:endParaRPr lang="en-US" sz="1800" b="0" strike="noStrike" spc="-1">
              <a:solidFill>
                <a:srgbClr val="000000"/>
              </a:solidFill>
              <a:uFill>
                <a:solidFill>
                  <a:srgbClr val="FFFFFF"/>
                </a:solidFill>
              </a:uFill>
              <a:latin typeface="Arial"/>
            </a:endParaRPr>
          </a:p>
        </p:txBody>
      </p:sp>
      <p:sp>
        <p:nvSpPr>
          <p:cNvPr id="347" name="CustomShape 14"/>
          <p:cNvSpPr/>
          <p:nvPr/>
        </p:nvSpPr>
        <p:spPr>
          <a:xfrm>
            <a:off x="113760" y="4008600"/>
            <a:ext cx="1272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Batch Size</a:t>
            </a:r>
            <a:endParaRPr lang="en-US" sz="1800" b="0" strike="noStrike" spc="-1">
              <a:solidFill>
                <a:srgbClr val="000000"/>
              </a:solidFill>
              <a:uFill>
                <a:solidFill>
                  <a:srgbClr val="FFFFFF"/>
                </a:solidFill>
              </a:uFill>
              <a:latin typeface="Arial"/>
            </a:endParaRPr>
          </a:p>
        </p:txBody>
      </p:sp>
      <p:sp>
        <p:nvSpPr>
          <p:cNvPr id="348" name="CustomShape 15"/>
          <p:cNvSpPr/>
          <p:nvPr/>
        </p:nvSpPr>
        <p:spPr>
          <a:xfrm>
            <a:off x="2951280" y="5303880"/>
            <a:ext cx="1609200" cy="1262880"/>
          </a:xfrm>
          <a:prstGeom prst="hexagon">
            <a:avLst>
              <a:gd name="adj" fmla="val 25000"/>
              <a:gd name="vf" fmla="val 115470"/>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uFill>
                  <a:solidFill>
                    <a:srgbClr val="FFFFFF"/>
                  </a:solidFill>
                </a:uFill>
                <a:latin typeface="Arial"/>
                <a:ea typeface="DejaVu Sans"/>
              </a:rPr>
              <a:t>Model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Arial"/>
                <a:ea typeface="DejaVu Sans"/>
              </a:rPr>
              <a:t>In Training</a:t>
            </a:r>
            <a:endParaRPr lang="en-US" sz="1800" b="0" strike="noStrike" spc="-1">
              <a:solidFill>
                <a:srgbClr val="000000"/>
              </a:solidFill>
              <a:uFill>
                <a:solidFill>
                  <a:srgbClr val="FFFFFF"/>
                </a:solidFill>
              </a:uFill>
              <a:latin typeface="Arial"/>
            </a:endParaRPr>
          </a:p>
        </p:txBody>
      </p:sp>
      <p:sp>
        <p:nvSpPr>
          <p:cNvPr id="349" name="CustomShape 16"/>
          <p:cNvSpPr/>
          <p:nvPr/>
        </p:nvSpPr>
        <p:spPr>
          <a:xfrm>
            <a:off x="1838880" y="4770360"/>
            <a:ext cx="1427760" cy="5331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50" name="CustomShape 17"/>
          <p:cNvSpPr/>
          <p:nvPr/>
        </p:nvSpPr>
        <p:spPr>
          <a:xfrm>
            <a:off x="3179880" y="4770360"/>
            <a:ext cx="86760" cy="5331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51" name="CustomShape 18"/>
          <p:cNvSpPr/>
          <p:nvPr/>
        </p:nvSpPr>
        <p:spPr>
          <a:xfrm flipH="1">
            <a:off x="4244400" y="4770360"/>
            <a:ext cx="381960" cy="5331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52" name="CustomShape 19"/>
          <p:cNvSpPr/>
          <p:nvPr/>
        </p:nvSpPr>
        <p:spPr>
          <a:xfrm flipH="1">
            <a:off x="4244400" y="4770360"/>
            <a:ext cx="1829880" cy="5331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53" name="CustomShape 20"/>
          <p:cNvSpPr/>
          <p:nvPr/>
        </p:nvSpPr>
        <p:spPr>
          <a:xfrm>
            <a:off x="284040" y="4572360"/>
            <a:ext cx="837720" cy="453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54" name="CustomShape 21"/>
          <p:cNvSpPr/>
          <p:nvPr/>
        </p:nvSpPr>
        <p:spPr>
          <a:xfrm>
            <a:off x="2341440" y="4541760"/>
            <a:ext cx="228240" cy="327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55" name="CustomShape 22"/>
          <p:cNvSpPr/>
          <p:nvPr/>
        </p:nvSpPr>
        <p:spPr>
          <a:xfrm>
            <a:off x="6684840" y="4558320"/>
            <a:ext cx="685440" cy="759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56" name="CustomShape 23"/>
          <p:cNvSpPr/>
          <p:nvPr/>
        </p:nvSpPr>
        <p:spPr>
          <a:xfrm>
            <a:off x="7370640" y="4634640"/>
            <a:ext cx="45360" cy="139284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57" name="CustomShape 24"/>
          <p:cNvSpPr/>
          <p:nvPr/>
        </p:nvSpPr>
        <p:spPr>
          <a:xfrm>
            <a:off x="4627440" y="5929920"/>
            <a:ext cx="2742840" cy="975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58" name="CustomShape 25"/>
          <p:cNvSpPr/>
          <p:nvPr/>
        </p:nvSpPr>
        <p:spPr>
          <a:xfrm flipV="1">
            <a:off x="461880" y="5982120"/>
            <a:ext cx="2476080" cy="453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59" name="CustomShape 26"/>
          <p:cNvSpPr/>
          <p:nvPr/>
        </p:nvSpPr>
        <p:spPr>
          <a:xfrm flipH="1">
            <a:off x="477720" y="4618080"/>
            <a:ext cx="45360" cy="140940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60" name="CustomShape 27"/>
          <p:cNvSpPr/>
          <p:nvPr/>
        </p:nvSpPr>
        <p:spPr>
          <a:xfrm>
            <a:off x="572760" y="6382440"/>
            <a:ext cx="993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EPOCH</a:t>
            </a:r>
            <a:endParaRPr lang="en-US" sz="1800" b="0" strike="noStrike" spc="-1">
              <a:solidFill>
                <a:srgbClr val="000000"/>
              </a:solidFill>
              <a:uFill>
                <a:solidFill>
                  <a:srgbClr val="FFFFFF"/>
                </a:solidFill>
              </a:uFill>
              <a:latin typeface="Arial"/>
            </a:endParaRPr>
          </a:p>
        </p:txBody>
      </p:sp>
      <p:graphicFrame>
        <p:nvGraphicFramePr>
          <p:cNvPr id="361" name="Table 28"/>
          <p:cNvGraphicFramePr/>
          <p:nvPr/>
        </p:nvGraphicFramePr>
        <p:xfrm>
          <a:off x="9065160" y="4451760"/>
          <a:ext cx="1752480" cy="457560"/>
        </p:xfrm>
        <a:graphic>
          <a:graphicData uri="http://schemas.openxmlformats.org/drawingml/2006/table">
            <a:tbl>
              <a:tblPr/>
              <a:tblGrid>
                <a:gridCol w="876240">
                  <a:extLst>
                    <a:ext uri="{9D8B030D-6E8A-4147-A177-3AD203B41FA5}">
                      <a16:colId xmlns:a16="http://schemas.microsoft.com/office/drawing/2014/main" val="20000"/>
                    </a:ext>
                  </a:extLst>
                </a:gridCol>
                <a:gridCol w="876240">
                  <a:extLst>
                    <a:ext uri="{9D8B030D-6E8A-4147-A177-3AD203B41FA5}">
                      <a16:colId xmlns:a16="http://schemas.microsoft.com/office/drawing/2014/main" val="20001"/>
                    </a:ext>
                  </a:extLst>
                </a:gridCol>
              </a:tblGrid>
              <a:tr h="457560">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en-US"/>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sp>
        <p:nvSpPr>
          <p:cNvPr id="362" name="CustomShape 29"/>
          <p:cNvSpPr/>
          <p:nvPr/>
        </p:nvSpPr>
        <p:spPr>
          <a:xfrm flipH="1">
            <a:off x="2436120" y="6809400"/>
            <a:ext cx="42476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ea typeface="DejaVu Sans"/>
              </a:rPr>
              <a:t>Training Loss</a:t>
            </a:r>
            <a:endParaRPr lang="en-US"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ea typeface="DejaVu Sans"/>
              </a:rPr>
              <a:t>Training  Accuracy</a:t>
            </a:r>
            <a:endParaRPr lang="en-US" sz="1800" b="0" strike="noStrike" spc="-1">
              <a:solidFill>
                <a:srgbClr val="000000"/>
              </a:solidFill>
              <a:uFill>
                <a:solidFill>
                  <a:srgbClr val="FFFFFF"/>
                </a:solidFill>
              </a:uFill>
              <a:latin typeface="Arial"/>
            </a:endParaRPr>
          </a:p>
        </p:txBody>
      </p:sp>
      <p:sp>
        <p:nvSpPr>
          <p:cNvPr id="363" name="CustomShape 30"/>
          <p:cNvSpPr/>
          <p:nvPr/>
        </p:nvSpPr>
        <p:spPr>
          <a:xfrm flipH="1">
            <a:off x="9161640" y="6780960"/>
            <a:ext cx="24760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ea typeface="DejaVu Sans"/>
              </a:rPr>
              <a:t>Validation Loss</a:t>
            </a:r>
            <a:endParaRPr lang="en-US"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ea typeface="DejaVu Sans"/>
              </a:rPr>
              <a:t>Validation Accuracy</a:t>
            </a:r>
            <a:endParaRPr lang="en-US" sz="1800" b="0" strike="noStrike" spc="-1">
              <a:solidFill>
                <a:srgbClr val="000000"/>
              </a:solidFill>
              <a:uFill>
                <a:solidFill>
                  <a:srgbClr val="FFFFFF"/>
                </a:solidFill>
              </a:uFill>
              <a:latin typeface="Arial"/>
            </a:endParaRPr>
          </a:p>
        </p:txBody>
      </p:sp>
      <p:sp>
        <p:nvSpPr>
          <p:cNvPr id="364" name="CustomShape 31"/>
          <p:cNvSpPr/>
          <p:nvPr/>
        </p:nvSpPr>
        <p:spPr>
          <a:xfrm rot="10800000" flipV="1">
            <a:off x="8970840" y="5761080"/>
            <a:ext cx="1502640" cy="1126080"/>
          </a:xfrm>
          <a:prstGeom prst="bentConnector3">
            <a:avLst>
              <a:gd name="adj1" fmla="val 50000"/>
            </a:avLst>
          </a:pr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65" name="CustomShape 32"/>
          <p:cNvSpPr/>
          <p:nvPr/>
        </p:nvSpPr>
        <p:spPr>
          <a:xfrm>
            <a:off x="7467840" y="5761080"/>
            <a:ext cx="1681200" cy="1371240"/>
          </a:xfrm>
          <a:prstGeom prst="bentConnector3">
            <a:avLst>
              <a:gd name="adj1" fmla="val 50000"/>
            </a:avLst>
          </a:pr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66" name="CustomShape 33"/>
          <p:cNvSpPr/>
          <p:nvPr/>
        </p:nvSpPr>
        <p:spPr>
          <a:xfrm>
            <a:off x="1712880" y="6668280"/>
            <a:ext cx="628200" cy="463680"/>
          </a:xfrm>
          <a:prstGeom prst="bentConnector3">
            <a:avLst>
              <a:gd name="adj1" fmla="val 50000"/>
            </a:avLst>
          </a:pr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67" name="CustomShape 34"/>
          <p:cNvSpPr/>
          <p:nvPr/>
        </p:nvSpPr>
        <p:spPr>
          <a:xfrm flipH="1">
            <a:off x="1741680" y="3551400"/>
            <a:ext cx="1571040" cy="83772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68" name="CustomShape 35"/>
          <p:cNvSpPr/>
          <p:nvPr/>
        </p:nvSpPr>
        <p:spPr>
          <a:xfrm flipH="1">
            <a:off x="3169080" y="3551400"/>
            <a:ext cx="142920" cy="83772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69" name="CustomShape 36"/>
          <p:cNvSpPr/>
          <p:nvPr/>
        </p:nvSpPr>
        <p:spPr>
          <a:xfrm>
            <a:off x="3313080" y="3551400"/>
            <a:ext cx="1304280" cy="83772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70" name="CustomShape 37"/>
          <p:cNvSpPr/>
          <p:nvPr/>
        </p:nvSpPr>
        <p:spPr>
          <a:xfrm>
            <a:off x="3313080" y="3551400"/>
            <a:ext cx="2695320" cy="83772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
        <p:nvSpPr>
          <p:cNvPr id="371" name="CustomShape 38"/>
          <p:cNvSpPr/>
          <p:nvPr/>
        </p:nvSpPr>
        <p:spPr>
          <a:xfrm>
            <a:off x="9149400" y="3551400"/>
            <a:ext cx="791640" cy="90000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extShape 1"/>
          <p:cNvSpPr txBox="1"/>
          <p:nvPr/>
        </p:nvSpPr>
        <p:spPr>
          <a:xfrm>
            <a:off x="599760" y="301320"/>
            <a:ext cx="10797840" cy="96372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Convnets Definitions</a:t>
            </a:r>
          </a:p>
        </p:txBody>
      </p:sp>
      <p:sp>
        <p:nvSpPr>
          <p:cNvPr id="373" name="TextShape 2"/>
          <p:cNvSpPr txBox="1"/>
          <p:nvPr/>
        </p:nvSpPr>
        <p:spPr>
          <a:xfrm>
            <a:off x="599760" y="1768680"/>
            <a:ext cx="10797840" cy="5592240"/>
          </a:xfrm>
          <a:prstGeom prst="rect">
            <a:avLst/>
          </a:prstGeom>
          <a:noFill/>
          <a:ln>
            <a:noFill/>
          </a:ln>
        </p:spPr>
        <p:txBody>
          <a:bodyPr lIns="0" tIns="0" rIns="0" bIns="0" anchor="ctr"/>
          <a:lstStyle/>
          <a:p>
            <a:r>
              <a:rPr lang="en-US" sz="1800" b="1" strike="noStrike" spc="-1">
                <a:solidFill>
                  <a:srgbClr val="000000"/>
                </a:solidFill>
                <a:uFill>
                  <a:solidFill>
                    <a:srgbClr val="FFFFFF"/>
                  </a:solidFill>
                </a:uFill>
                <a:latin typeface="Arial"/>
              </a:rPr>
              <a:t>Epoch</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Number of epochs is the the number of times the entire training set pass through the neural network. We should increase the number of epochs until we see a small gap between the test error and the training error.</a:t>
            </a:r>
          </a:p>
          <a:p>
            <a:endParaRPr lang="en-US" sz="1800" b="0" strike="noStrike" spc="-1">
              <a:solidFill>
                <a:srgbClr val="000000"/>
              </a:solidFill>
              <a:uFill>
                <a:solidFill>
                  <a:srgbClr val="FFFFFF"/>
                </a:solidFill>
              </a:uFill>
              <a:latin typeface="Arial"/>
            </a:endParaRPr>
          </a:p>
          <a:p>
            <a:r>
              <a:rPr lang="en-US" sz="1800" b="1" strike="noStrike" spc="-1">
                <a:solidFill>
                  <a:srgbClr val="000000"/>
                </a:solidFill>
                <a:uFill>
                  <a:solidFill>
                    <a:srgbClr val="FFFFFF"/>
                  </a:solidFill>
                </a:uFill>
                <a:latin typeface="Arial"/>
              </a:rPr>
              <a:t>Batch size</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Mini-batch is usually preferable in the learning process of convnet. A range of 16 to 128 is a good choice to test with. We should note that convnet is sensitive to batch size.</a:t>
            </a:r>
          </a:p>
          <a:p>
            <a:endParaRPr lang="en-US" sz="1800" b="0" strike="noStrike" spc="-1">
              <a:solidFill>
                <a:srgbClr val="000000"/>
              </a:solidFill>
              <a:uFill>
                <a:solidFill>
                  <a:srgbClr val="FFFFFF"/>
                </a:solidFill>
              </a:uFill>
              <a:latin typeface="Arial"/>
            </a:endParaRPr>
          </a:p>
          <a:p>
            <a:r>
              <a:rPr lang="en-US" sz="1800" b="1" strike="noStrike" spc="-1">
                <a:solidFill>
                  <a:srgbClr val="000000"/>
                </a:solidFill>
                <a:uFill>
                  <a:solidFill>
                    <a:srgbClr val="FFFFFF"/>
                  </a:solidFill>
                </a:uFill>
                <a:latin typeface="Arial"/>
              </a:rPr>
              <a:t>Activation function</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Activation funtion introduces non-linearity to the model. Usually, rectifier works well with convnet. Other alternatives are sigmoid, tanh and other activation functions depening on the task.</a:t>
            </a:r>
          </a:p>
          <a:p>
            <a:endParaRPr lang="en-US" sz="1800" b="0" strike="noStrike" spc="-1">
              <a:solidFill>
                <a:srgbClr val="000000"/>
              </a:solidFill>
              <a:uFill>
                <a:solidFill>
                  <a:srgbClr val="FFFFFF"/>
                </a:solidFill>
              </a:uFill>
              <a:latin typeface="Arial"/>
            </a:endParaRPr>
          </a:p>
          <a:p>
            <a:r>
              <a:rPr lang="en-US" sz="1800" b="1" strike="noStrike" spc="-1">
                <a:solidFill>
                  <a:srgbClr val="000000"/>
                </a:solidFill>
                <a:uFill>
                  <a:solidFill>
                    <a:srgbClr val="FFFFFF"/>
                  </a:solidFill>
                </a:uFill>
                <a:latin typeface="Arial"/>
              </a:rPr>
              <a:t>Learning rate</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Learning rate controls how much to update the weight in the optimization algorithm</a:t>
            </a:r>
          </a:p>
          <a:p>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106560" y="378000"/>
            <a:ext cx="9420120" cy="69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Game 2 Move 37      The Landscape Changes</a:t>
            </a: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extShape 1"/>
          <p:cNvSpPr txBox="1"/>
          <p:nvPr/>
        </p:nvSpPr>
        <p:spPr>
          <a:xfrm>
            <a:off x="599760" y="301320"/>
            <a:ext cx="10797840" cy="126144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375" name="TextShape 2"/>
          <p:cNvSpPr txBox="1"/>
          <p:nvPr/>
        </p:nvSpPr>
        <p:spPr>
          <a:xfrm>
            <a:off x="599760" y="1768680"/>
            <a:ext cx="10797840" cy="4383720"/>
          </a:xfrm>
          <a:prstGeom prst="rect">
            <a:avLst/>
          </a:prstGeom>
          <a:noFill/>
          <a:ln>
            <a:noFill/>
          </a:ln>
        </p:spPr>
        <p:txBody>
          <a:bodyPr lIns="0" tIns="0" rIns="0" bIns="0" anchor="ctr"/>
          <a:lstStyle/>
          <a:p>
            <a:r>
              <a:rPr lang="en-US" sz="1800" b="1" strike="noStrike" spc="-1">
                <a:solidFill>
                  <a:srgbClr val="000000"/>
                </a:solidFill>
                <a:uFill>
                  <a:solidFill>
                    <a:srgbClr val="FFFFFF"/>
                  </a:solidFill>
                </a:uFill>
                <a:latin typeface="Arial"/>
              </a:rPr>
              <a:t>Training Accuracy/ Training Loss</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Train accuracy and train loss are calculated on the go, during training. These figures show how well your network is doing on the data it is being trained. Training accuracy usually keeps increasing throughout training.</a:t>
            </a:r>
          </a:p>
          <a:p>
            <a:endParaRPr lang="en-US" sz="1800" b="0" strike="noStrike" spc="-1">
              <a:solidFill>
                <a:srgbClr val="000000"/>
              </a:solidFill>
              <a:uFill>
                <a:solidFill>
                  <a:srgbClr val="FFFFFF"/>
                </a:solidFill>
              </a:uFill>
              <a:latin typeface="Arial"/>
            </a:endParaRPr>
          </a:p>
          <a:p>
            <a:r>
              <a:rPr lang="en-US" sz="1800" b="1" strike="noStrike" spc="-1">
                <a:solidFill>
                  <a:srgbClr val="000000"/>
                </a:solidFill>
                <a:uFill>
                  <a:solidFill>
                    <a:srgbClr val="FFFFFF"/>
                  </a:solidFill>
                </a:uFill>
                <a:latin typeface="Arial"/>
              </a:rPr>
              <a:t>Validation Accuracy/Validation Loss</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After every epoch, your model is tested against a validation set,  and validation loss and accuracy are calculated. These numbers tell you how good your model is at predicting outputs for inputs it has never seen before.  </a:t>
            </a:r>
          </a:p>
          <a:p>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Loss value implies how well or poorly a certain model behaves after each iteration of optimization. Ideally, one would expect the reduction of loss after each, or several, iteration(s).</a:t>
            </a:r>
          </a:p>
          <a:p>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rPr>
              <a:t>if validation accuracy is lower than training accuracy , then we are overfitting.</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588960" y="198360"/>
            <a:ext cx="10797840" cy="126144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OverFitting   UnderFitting</a:t>
            </a:r>
          </a:p>
        </p:txBody>
      </p:sp>
      <p:sp>
        <p:nvSpPr>
          <p:cNvPr id="377" name="TextShape 2"/>
          <p:cNvSpPr txBox="1"/>
          <p:nvPr/>
        </p:nvSpPr>
        <p:spPr>
          <a:xfrm>
            <a:off x="208080" y="1768680"/>
            <a:ext cx="11658240" cy="5439960"/>
          </a:xfrm>
          <a:prstGeom prst="rect">
            <a:avLst/>
          </a:prstGeom>
          <a:noFill/>
          <a:ln>
            <a:noFill/>
          </a:ln>
        </p:spPr>
        <p:txBody>
          <a:bodyPr lIns="0" tIns="0" rIns="0" bIns="0" anchor="ctr"/>
          <a:lstStyle/>
          <a:p>
            <a:r>
              <a:rPr lang="en-US" sz="2000" b="0" strike="noStrike" spc="-1">
                <a:solidFill>
                  <a:srgbClr val="000000"/>
                </a:solidFill>
                <a:uFill>
                  <a:solidFill>
                    <a:srgbClr val="FFFFFF"/>
                  </a:solidFill>
                </a:uFill>
                <a:latin typeface="Arial"/>
              </a:rPr>
              <a:t>OverFitting</a:t>
            </a:r>
            <a:r>
              <a:rPr lang="en-US" sz="1800" b="0" strike="noStrike" spc="-1">
                <a:solidFill>
                  <a:srgbClr val="000000"/>
                </a:solidFill>
                <a:uFill>
                  <a:solidFill>
                    <a:srgbClr val="FFFFFF"/>
                  </a:solidFill>
                </a:uFill>
                <a:latin typeface="Arial"/>
              </a:rPr>
              <a:t>  (Validation Accuracy  &lt;  Traning Accuracy )</a:t>
            </a: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Increase Dropout</a:t>
            </a: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Use Regularization</a:t>
            </a: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Early Stopping</a:t>
            </a: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Arial"/>
              </a:rPr>
              <a:t>Underfitting</a:t>
            </a:r>
            <a:r>
              <a:rPr lang="en-US" sz="1800" b="0" strike="noStrike" spc="-1">
                <a:solidFill>
                  <a:srgbClr val="000000"/>
                </a:solidFill>
                <a:uFill>
                  <a:solidFill>
                    <a:srgbClr val="FFFFFF"/>
                  </a:solidFill>
                </a:uFill>
                <a:latin typeface="Arial"/>
              </a:rPr>
              <a:t>  (very low Traning Accuracy) </a:t>
            </a: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Add More Data</a:t>
            </a: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Data Augmentation</a:t>
            </a: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Use More Complex Model.</a:t>
            </a: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1"/>
          <p:cNvSpPr/>
          <p:nvPr/>
        </p:nvSpPr>
        <p:spPr>
          <a:xfrm>
            <a:off x="182880" y="575640"/>
            <a:ext cx="2574360" cy="42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0" strike="noStrike" spc="-1">
                <a:solidFill>
                  <a:srgbClr val="000000"/>
                </a:solidFill>
                <a:uFill>
                  <a:solidFill>
                    <a:srgbClr val="FFFFFF"/>
                  </a:solidFill>
                </a:uFill>
                <a:latin typeface="Arial"/>
                <a:ea typeface="DejaVu Sans"/>
              </a:rPr>
              <a:t>Transfer Learning</a:t>
            </a:r>
            <a:endParaRPr lang="en-US" sz="2400" b="0" strike="noStrike" spc="-1">
              <a:solidFill>
                <a:srgbClr val="000000"/>
              </a:solidFill>
              <a:uFill>
                <a:solidFill>
                  <a:srgbClr val="FFFFFF"/>
                </a:solidFill>
              </a:uFill>
              <a:latin typeface="Arial"/>
            </a:endParaRPr>
          </a:p>
        </p:txBody>
      </p:sp>
      <p:sp>
        <p:nvSpPr>
          <p:cNvPr id="379" name="CustomShape 2"/>
          <p:cNvSpPr/>
          <p:nvPr/>
        </p:nvSpPr>
        <p:spPr>
          <a:xfrm>
            <a:off x="365760" y="1789920"/>
            <a:ext cx="6504480" cy="197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uFill>
                  <a:solidFill>
                    <a:srgbClr val="FFFFFF"/>
                  </a:solidFill>
                </a:uFill>
                <a:latin typeface="medium-content-serif-font;Georgia"/>
                <a:ea typeface="Microsoft YaHei"/>
              </a:rPr>
              <a:t>Transfer learning, </a:t>
            </a: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medium-content-serif-font;Georgia"/>
                <a:ea typeface="Microsoft YaHei"/>
              </a:rPr>
              <a:t> </a:t>
            </a: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medium-content-serif-font;Georgia"/>
                <a:ea typeface="Microsoft YaHei"/>
              </a:rPr>
              <a:t> is storing knowledge gained while solving one problem, </a:t>
            </a: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medium-content-serif-font;Georgia"/>
                <a:ea typeface="Microsoft YaHei"/>
              </a:rPr>
              <a:t>and </a:t>
            </a: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medium-content-serif-font;Georgia"/>
                <a:ea typeface="Microsoft YaHei"/>
              </a:rPr>
              <a:t>applying it to a different but related problem.</a:t>
            </a:r>
            <a:endParaRPr lang="en-US" sz="2000" b="0" strike="noStrike" spc="-1">
              <a:solidFill>
                <a:srgbClr val="000000"/>
              </a:solidFill>
              <a:uFill>
                <a:solidFill>
                  <a:srgbClr val="FFFFFF"/>
                </a:solidFill>
              </a:uFill>
              <a:latin typeface="Arial"/>
            </a:endParaRPr>
          </a:p>
        </p:txBody>
      </p:sp>
      <p:sp>
        <p:nvSpPr>
          <p:cNvPr id="380" name="CustomShape 3"/>
          <p:cNvSpPr/>
          <p:nvPr/>
        </p:nvSpPr>
        <p:spPr>
          <a:xfrm>
            <a:off x="548640" y="4179600"/>
            <a:ext cx="6382440" cy="186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Why use Transfer Learning.</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1528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Training a Model, from scratch, requires lot of input data.</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1528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Very deep networks are very resource and cash expensive.</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1528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Determining the topology, hyperparameters is black magic.</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extShape 1"/>
          <p:cNvSpPr txBox="1"/>
          <p:nvPr/>
        </p:nvSpPr>
        <p:spPr>
          <a:xfrm>
            <a:off x="588960" y="198360"/>
            <a:ext cx="10797840" cy="108828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Transfer Learning  Notes</a:t>
            </a:r>
          </a:p>
        </p:txBody>
      </p:sp>
      <p:pic>
        <p:nvPicPr>
          <p:cNvPr id="382" name="Picture 2"/>
          <p:cNvPicPr/>
          <p:nvPr/>
        </p:nvPicPr>
        <p:blipFill>
          <a:blip r:embed="rId2"/>
          <a:stretch/>
        </p:blipFill>
        <p:spPr>
          <a:xfrm>
            <a:off x="5465880" y="1722600"/>
            <a:ext cx="6248160" cy="5623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TextShape 1"/>
          <p:cNvSpPr txBox="1"/>
          <p:nvPr/>
        </p:nvSpPr>
        <p:spPr>
          <a:xfrm>
            <a:off x="588960" y="122400"/>
            <a:ext cx="10797840" cy="1261440"/>
          </a:xfrm>
          <a:prstGeom prst="rect">
            <a:avLst/>
          </a:prstGeom>
          <a:noFill/>
          <a:ln>
            <a:noFill/>
          </a:ln>
        </p:spPr>
        <p:txBody>
          <a:bodyPr lIns="0" tIns="0" rIns="0" bIns="0" anchor="ctr"/>
          <a:lstStyle/>
          <a:p>
            <a:r>
              <a:rPr lang="en-US" sz="1800" b="0" strike="noStrike" spc="-1">
                <a:solidFill>
                  <a:srgbClr val="000000"/>
                </a:solidFill>
                <a:uFill>
                  <a:solidFill>
                    <a:srgbClr val="FFFFFF"/>
                  </a:solidFill>
                </a:uFill>
                <a:latin typeface="Arial"/>
              </a:rPr>
              <a:t>Data Augmentation  ( in our case the Data is an image)</a:t>
            </a:r>
          </a:p>
        </p:txBody>
      </p:sp>
      <p:sp>
        <p:nvSpPr>
          <p:cNvPr id="384" name="TextShape 2"/>
          <p:cNvSpPr txBox="1"/>
          <p:nvPr/>
        </p:nvSpPr>
        <p:spPr>
          <a:xfrm>
            <a:off x="599760" y="1768680"/>
            <a:ext cx="10797840" cy="5287320"/>
          </a:xfrm>
          <a:prstGeom prst="rect">
            <a:avLst/>
          </a:prstGeom>
          <a:noFill/>
          <a:ln>
            <a:noFill/>
          </a:ln>
        </p:spPr>
        <p:txBody>
          <a:bodyPr lIns="0" tIns="0" rIns="0" bIns="0" anchor="ctr"/>
          <a:lstStyle/>
          <a:p>
            <a:pPr>
              <a:lnSpc>
                <a:spcPct val="100000"/>
              </a:lnSpc>
            </a:pPr>
            <a:r>
              <a:rPr lang="en-US" sz="1800" b="0" strike="noStrike" spc="-1">
                <a:solidFill>
                  <a:srgbClr val="000000"/>
                </a:solidFill>
                <a:uFill>
                  <a:solidFill>
                    <a:srgbClr val="FFFFFF"/>
                  </a:solidFill>
                </a:uFill>
                <a:latin typeface="Arial"/>
              </a:rPr>
              <a:t> </a:t>
            </a:r>
          </a:p>
          <a:p>
            <a:pPr>
              <a:lnSpc>
                <a:spcPct val="100000"/>
              </a:lnSpc>
            </a:pPr>
            <a:r>
              <a:rPr lang="en-US" sz="1800" b="1" strike="noStrike" spc="-1">
                <a:solidFill>
                  <a:srgbClr val="000000"/>
                </a:solidFill>
                <a:uFill>
                  <a:solidFill>
                    <a:srgbClr val="FFFFFF"/>
                  </a:solidFill>
                </a:uFill>
                <a:latin typeface="Arial"/>
              </a:rPr>
              <a:t> </a:t>
            </a:r>
            <a:endParaRPr lang="en-US" sz="1800" b="0" strike="noStrike" spc="-1">
              <a:solidFill>
                <a:srgbClr val="000000"/>
              </a:solidFill>
              <a:uFill>
                <a:solidFill>
                  <a:srgbClr val="FFFFFF"/>
                </a:solidFill>
              </a:uFill>
              <a:latin typeface="Arial"/>
            </a:endParaRPr>
          </a:p>
          <a:p>
            <a:pPr>
              <a:lnSpc>
                <a:spcPct val="100000"/>
              </a:lnSpc>
            </a:pPr>
            <a:r>
              <a:rPr lang="en-US" sz="1800" b="1" strike="noStrike" spc="-1">
                <a:solidFill>
                  <a:srgbClr val="000000"/>
                </a:solidFill>
                <a:uFill>
                  <a:solidFill>
                    <a:srgbClr val="FFFFFF"/>
                  </a:solidFill>
                </a:uFill>
                <a:latin typeface="Arial"/>
              </a:rPr>
              <a:t>Data Augmentation</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Artificially creates training images through different ways of processing or combination of multiple processing, such as random rotation, shifts, shear and flips, etc.</a:t>
            </a:r>
          </a:p>
          <a:p>
            <a:pPr marL="285840" indent="-285480">
              <a:lnSpc>
                <a:spcPct val="100000"/>
              </a:lnSpc>
              <a:buClr>
                <a:srgbClr val="000000"/>
              </a:buClr>
              <a:buFont typeface="Arial"/>
              <a:buChar char="•"/>
            </a:pPr>
            <a:r>
              <a:rPr lang="en-US" sz="1800" b="0" strike="noStrike" spc="-1">
                <a:solidFill>
                  <a:srgbClr val="000000"/>
                </a:solidFill>
                <a:uFill>
                  <a:solidFill>
                    <a:srgbClr val="FFFFFF"/>
                  </a:solidFill>
                </a:uFill>
                <a:latin typeface="Arial"/>
              </a:rPr>
              <a:t>This enlarges the training set and helps in avoiding overfitting.</a:t>
            </a: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pic>
        <p:nvPicPr>
          <p:cNvPr id="385" name="Picture 3"/>
          <p:cNvPicPr/>
          <p:nvPr/>
        </p:nvPicPr>
        <p:blipFill>
          <a:blip r:embed="rId2"/>
          <a:stretch/>
        </p:blipFill>
        <p:spPr>
          <a:xfrm>
            <a:off x="648360" y="4008600"/>
            <a:ext cx="2666520" cy="1985760"/>
          </a:xfrm>
          <a:prstGeom prst="rect">
            <a:avLst/>
          </a:prstGeom>
          <a:ln>
            <a:noFill/>
          </a:ln>
        </p:spPr>
      </p:pic>
      <p:pic>
        <p:nvPicPr>
          <p:cNvPr id="386" name="Picture 4"/>
          <p:cNvPicPr/>
          <p:nvPr/>
        </p:nvPicPr>
        <p:blipFill>
          <a:blip r:embed="rId3"/>
          <a:stretch/>
        </p:blipFill>
        <p:spPr>
          <a:xfrm>
            <a:off x="5721840" y="3703680"/>
            <a:ext cx="4343040" cy="3276360"/>
          </a:xfrm>
          <a:prstGeom prst="rect">
            <a:avLst/>
          </a:prstGeom>
          <a:ln>
            <a:noFill/>
          </a:ln>
        </p:spPr>
      </p:pic>
      <p:sp>
        <p:nvSpPr>
          <p:cNvPr id="387" name="CustomShape 3"/>
          <p:cNvSpPr/>
          <p:nvPr/>
        </p:nvSpPr>
        <p:spPr>
          <a:xfrm>
            <a:off x="3315600" y="5001480"/>
            <a:ext cx="2454840" cy="360"/>
          </a:xfrm>
          <a:custGeom>
            <a:avLst/>
            <a:gdLst/>
            <a:ahLst/>
            <a:cxnLst/>
            <a:rect l="l" t="t" r="r" b="b"/>
            <a:pathLst>
              <a:path w="21600" h="21600">
                <a:moveTo>
                  <a:pt x="0" y="0"/>
                </a:moveTo>
                <a:lnTo>
                  <a:pt x="21600" y="21600"/>
                </a:lnTo>
              </a:path>
            </a:pathLst>
          </a:custGeom>
          <a:noFill/>
          <a:ln>
            <a:solidFill>
              <a:srgbClr val="4A7EBB"/>
            </a:solidFill>
            <a:round/>
            <a:tailEnd type="arrow" w="med" len="med"/>
          </a:ln>
        </p:spPr>
        <p:style>
          <a:lnRef idx="1">
            <a:schemeClr val="accent1"/>
          </a:lnRef>
          <a:fillRef idx="0">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extShape 1"/>
          <p:cNvSpPr txBox="1"/>
          <p:nvPr/>
        </p:nvSpPr>
        <p:spPr>
          <a:xfrm>
            <a:off x="599760" y="301320"/>
            <a:ext cx="10797840" cy="887400"/>
          </a:xfrm>
          <a:prstGeom prst="rect">
            <a:avLst/>
          </a:prstGeom>
          <a:noFill/>
          <a:ln>
            <a:noFill/>
          </a:ln>
        </p:spPr>
        <p:txBody>
          <a:bodyPr lIns="0" tIns="0" rIns="0" bIns="0" anchor="ctr"/>
          <a:lstStyle/>
          <a:p>
            <a:r>
              <a:rPr lang="en-US" sz="4000" b="0" strike="noStrike" spc="-1">
                <a:solidFill>
                  <a:srgbClr val="000000"/>
                </a:solidFill>
                <a:uFill>
                  <a:solidFill>
                    <a:srgbClr val="FFFFFF"/>
                  </a:solidFill>
                </a:uFill>
                <a:latin typeface="Arial"/>
              </a:rPr>
              <a:t>Confusion Matrix for Classification</a:t>
            </a:r>
          </a:p>
        </p:txBody>
      </p:sp>
      <p:pic>
        <p:nvPicPr>
          <p:cNvPr id="389" name="Picture 3"/>
          <p:cNvPicPr/>
          <p:nvPr/>
        </p:nvPicPr>
        <p:blipFill>
          <a:blip r:embed="rId3"/>
          <a:stretch/>
        </p:blipFill>
        <p:spPr>
          <a:xfrm>
            <a:off x="284040" y="1622520"/>
            <a:ext cx="11541960" cy="5638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icture 2"/>
          <p:cNvPicPr/>
          <p:nvPr/>
        </p:nvPicPr>
        <p:blipFill>
          <a:blip r:embed="rId2"/>
          <a:stretch/>
        </p:blipFill>
        <p:spPr>
          <a:xfrm>
            <a:off x="1046160" y="1875960"/>
            <a:ext cx="10208880" cy="5531400"/>
          </a:xfrm>
          <a:prstGeom prst="rect">
            <a:avLst/>
          </a:prstGeom>
          <a:ln>
            <a:noFill/>
          </a:ln>
        </p:spPr>
      </p:pic>
      <p:sp>
        <p:nvSpPr>
          <p:cNvPr id="391" name="CustomShape 1"/>
          <p:cNvSpPr/>
          <p:nvPr/>
        </p:nvSpPr>
        <p:spPr>
          <a:xfrm>
            <a:off x="40320" y="579600"/>
            <a:ext cx="11955960" cy="51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0" strike="noStrike" spc="-1">
                <a:solidFill>
                  <a:srgbClr val="000000"/>
                </a:solidFill>
                <a:uFill>
                  <a:solidFill>
                    <a:srgbClr val="FFFFFF"/>
                  </a:solidFill>
                </a:uFill>
                <a:latin typeface="Calibri"/>
                <a:ea typeface="DejaVu Sans"/>
              </a:rPr>
              <a:t>At the end of the day. Its all about the  Gradient Descent  and finding the Minima.</a:t>
            </a:r>
            <a:endParaRPr lang="en-US" sz="2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131760" y="1623960"/>
            <a:ext cx="11047320" cy="200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Calibri"/>
                <a:ea typeface="DejaVu Sans"/>
              </a:rPr>
              <a:t>The CNN takes inspiration from the layered structure of the brain’s visual cortex.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In CNNs and the human visual cortex alike,  the image flows through a deep hierarchy of neural layers of simultaneously growing specificity and abstraction.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At the network’s input, neurons notice small details like edges, transmitting information into a second layer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that processes corners, and then into a layer that detects specific combinations of previous features, and so on.</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At the output of the network one can find “grandmother neurons,” each of which signals the presence of a particular kind of object.</a:t>
            </a:r>
            <a:endParaRPr lang="en-US" sz="1800" b="0" strike="noStrike" spc="-1">
              <a:solidFill>
                <a:srgbClr val="000000"/>
              </a:solidFill>
              <a:uFill>
                <a:solidFill>
                  <a:srgbClr val="FFFFFF"/>
                </a:solidFill>
              </a:uFill>
              <a:latin typeface="Arial"/>
            </a:endParaRPr>
          </a:p>
        </p:txBody>
      </p:sp>
      <p:pic>
        <p:nvPicPr>
          <p:cNvPr id="393" name="Picture 2"/>
          <p:cNvPicPr/>
          <p:nvPr/>
        </p:nvPicPr>
        <p:blipFill>
          <a:blip r:embed="rId3"/>
          <a:stretch/>
        </p:blipFill>
        <p:spPr>
          <a:xfrm>
            <a:off x="114840" y="4663440"/>
            <a:ext cx="11216520" cy="2711880"/>
          </a:xfrm>
          <a:prstGeom prst="rect">
            <a:avLst/>
          </a:prstGeom>
          <a:ln>
            <a:noFill/>
          </a:ln>
        </p:spPr>
      </p:pic>
      <p:sp>
        <p:nvSpPr>
          <p:cNvPr id="394" name="CustomShape 2"/>
          <p:cNvSpPr/>
          <p:nvPr/>
        </p:nvSpPr>
        <p:spPr>
          <a:xfrm>
            <a:off x="189000" y="548640"/>
            <a:ext cx="950976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 Convoluted Neural Network:- Visual Cortex</a:t>
            </a: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Picture 5"/>
          <p:cNvPicPr/>
          <p:nvPr/>
        </p:nvPicPr>
        <p:blipFill>
          <a:blip r:embed="rId2"/>
          <a:stretch/>
        </p:blipFill>
        <p:spPr>
          <a:xfrm>
            <a:off x="208080" y="1265400"/>
            <a:ext cx="11617920" cy="6171840"/>
          </a:xfrm>
          <a:prstGeom prst="rect">
            <a:avLst/>
          </a:prstGeom>
          <a:ln>
            <a:noFill/>
          </a:ln>
        </p:spPr>
      </p:pic>
      <p:sp>
        <p:nvSpPr>
          <p:cNvPr id="396" name="CustomShape 1"/>
          <p:cNvSpPr/>
          <p:nvPr/>
        </p:nvSpPr>
        <p:spPr>
          <a:xfrm>
            <a:off x="425160" y="378000"/>
            <a:ext cx="1140084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How a CNN perceives an Image</a:t>
            </a: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Picture 2"/>
          <p:cNvPicPr/>
          <p:nvPr/>
        </p:nvPicPr>
        <p:blipFill>
          <a:blip r:embed="rId3"/>
          <a:stretch/>
        </p:blipFill>
        <p:spPr>
          <a:xfrm>
            <a:off x="279000" y="1613160"/>
            <a:ext cx="11315880" cy="5441760"/>
          </a:xfrm>
          <a:prstGeom prst="rect">
            <a:avLst/>
          </a:prstGeom>
          <a:ln>
            <a:noFill/>
          </a:ln>
        </p:spPr>
      </p:pic>
      <p:sp>
        <p:nvSpPr>
          <p:cNvPr id="398" name="CustomShape 1"/>
          <p:cNvSpPr/>
          <p:nvPr/>
        </p:nvSpPr>
        <p:spPr>
          <a:xfrm>
            <a:off x="309240" y="503280"/>
            <a:ext cx="571032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How to imitate the Neuron</a:t>
            </a: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stomShape 1"/>
          <p:cNvSpPr/>
          <p:nvPr/>
        </p:nvSpPr>
        <p:spPr>
          <a:xfrm>
            <a:off x="106560" y="378000"/>
            <a:ext cx="9420120" cy="69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Move 37                The Landscape Changes</a:t>
            </a:r>
            <a:endParaRPr lang="en-US" sz="4000" b="0" strike="noStrike" spc="-1">
              <a:solidFill>
                <a:srgbClr val="000000"/>
              </a:solidFill>
              <a:uFill>
                <a:solidFill>
                  <a:srgbClr val="FFFFFF"/>
                </a:solidFill>
              </a:uFill>
              <a:latin typeface="Arial"/>
            </a:endParaRPr>
          </a:p>
        </p:txBody>
      </p:sp>
      <p:sp>
        <p:nvSpPr>
          <p:cNvPr id="127" name="CustomShape 2"/>
          <p:cNvSpPr/>
          <p:nvPr/>
        </p:nvSpPr>
        <p:spPr>
          <a:xfrm>
            <a:off x="106560" y="1569960"/>
            <a:ext cx="2055600" cy="69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1" strike="noStrike" spc="-1">
                <a:solidFill>
                  <a:srgbClr val="000000"/>
                </a:solidFill>
                <a:uFill>
                  <a:solidFill>
                    <a:srgbClr val="FFFFFF"/>
                  </a:solidFill>
                </a:uFill>
                <a:latin typeface="Calibri"/>
                <a:ea typeface="DejaVu Sans"/>
              </a:rPr>
              <a:t>AlphaGo</a:t>
            </a:r>
            <a:endParaRPr lang="en-US" sz="4000" b="0" strike="noStrike" spc="-1">
              <a:solidFill>
                <a:srgbClr val="000000"/>
              </a:solidFill>
              <a:uFill>
                <a:solidFill>
                  <a:srgbClr val="FFFFFF"/>
                </a:solidFill>
              </a:uFill>
              <a:latin typeface="Arial"/>
            </a:endParaRPr>
          </a:p>
        </p:txBody>
      </p:sp>
      <p:sp>
        <p:nvSpPr>
          <p:cNvPr id="128" name="CustomShape 3"/>
          <p:cNvSpPr/>
          <p:nvPr/>
        </p:nvSpPr>
        <p:spPr>
          <a:xfrm>
            <a:off x="3332160" y="1808640"/>
            <a:ext cx="8478000" cy="40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dirty="0">
                <a:solidFill>
                  <a:srgbClr val="10243E"/>
                </a:solidFill>
                <a:uFill>
                  <a:solidFill>
                    <a:srgbClr val="FFFFFF"/>
                  </a:solidFill>
                </a:uFill>
                <a:latin typeface="Calibri"/>
                <a:ea typeface="DejaVu Sans"/>
              </a:rPr>
              <a:t>Game 2 Move 37   </a:t>
            </a:r>
            <a:r>
              <a:rPr lang="en-US" sz="2400" b="1" strike="noStrike" spc="-1" dirty="0">
                <a:solidFill>
                  <a:srgbClr val="000000"/>
                </a:solidFill>
                <a:uFill>
                  <a:solidFill>
                    <a:srgbClr val="FFFFFF"/>
                  </a:solidFill>
                </a:uFill>
                <a:latin typeface="Calibri"/>
                <a:ea typeface="DejaVu Sans"/>
              </a:rPr>
              <a:t>March 2016</a:t>
            </a:r>
            <a:endParaRPr lang="en-US" sz="2400" b="0" strike="noStrike" spc="-1" dirty="0">
              <a:solidFill>
                <a:srgbClr val="000000"/>
              </a:solidFill>
              <a:uFill>
                <a:solidFill>
                  <a:srgbClr val="FFFFFF"/>
                </a:solidFill>
              </a:uFill>
              <a:latin typeface="Arial"/>
            </a:endParaRPr>
          </a:p>
          <a:p>
            <a:pPr>
              <a:lnSpc>
                <a:spcPct val="100000"/>
              </a:lnSpc>
            </a:pPr>
            <a:endParaRPr lang="en-US" sz="2400" b="0" strike="noStrike" spc="-1" dirty="0">
              <a:solidFill>
                <a:srgbClr val="000000"/>
              </a:solidFill>
              <a:uFill>
                <a:solidFill>
                  <a:srgbClr val="FFFFFF"/>
                </a:solidFill>
              </a:uFill>
              <a:latin typeface="Arial"/>
            </a:endParaRPr>
          </a:p>
          <a:p>
            <a:pPr>
              <a:lnSpc>
                <a:spcPct val="100000"/>
              </a:lnSpc>
            </a:pPr>
            <a:r>
              <a:rPr lang="en-US" sz="2400" b="1" strike="noStrike" spc="-1" dirty="0">
                <a:solidFill>
                  <a:srgbClr val="10243E"/>
                </a:solidFill>
                <a:uFill>
                  <a:solidFill>
                    <a:srgbClr val="FFFFFF"/>
                  </a:solidFill>
                </a:uFill>
                <a:latin typeface="Calibri"/>
                <a:ea typeface="DejaVu Sans"/>
              </a:rPr>
              <a:t>It won the game Go by defying millennia of basic human instinct.</a:t>
            </a:r>
            <a:endParaRPr lang="en-US" sz="2400" b="0" strike="noStrike" spc="-1" dirty="0">
              <a:solidFill>
                <a:srgbClr val="000000"/>
              </a:solidFill>
              <a:uFill>
                <a:solidFill>
                  <a:srgbClr val="FFFFFF"/>
                </a:solidFill>
              </a:uFill>
              <a:latin typeface="Arial"/>
            </a:endParaRPr>
          </a:p>
          <a:p>
            <a:pPr>
              <a:lnSpc>
                <a:spcPct val="100000"/>
              </a:lnSpc>
            </a:pPr>
            <a:endParaRPr lang="en-US" sz="2400" b="0" strike="noStrike" spc="-1" dirty="0">
              <a:solidFill>
                <a:srgbClr val="000000"/>
              </a:solidFill>
              <a:uFill>
                <a:solidFill>
                  <a:srgbClr val="FFFFFF"/>
                </a:solidFill>
              </a:uFill>
              <a:latin typeface="Arial"/>
            </a:endParaRPr>
          </a:p>
          <a:p>
            <a:pPr>
              <a:lnSpc>
                <a:spcPct val="100000"/>
              </a:lnSpc>
            </a:pPr>
            <a:r>
              <a:rPr lang="en-US" sz="2400" b="0" strike="noStrike" spc="-1" dirty="0">
                <a:solidFill>
                  <a:srgbClr val="10243E"/>
                </a:solidFill>
                <a:uFill>
                  <a:solidFill>
                    <a:srgbClr val="FFFFFF"/>
                  </a:solidFill>
                </a:uFill>
                <a:latin typeface="Calibri"/>
                <a:ea typeface="DejaVu Sans"/>
              </a:rPr>
              <a:t>It played this move by INTUITION(hunch), a move that had not been played by any human player in 1000’s of years of Go history.</a:t>
            </a:r>
            <a:endParaRPr lang="en-US" sz="2400" b="0" strike="noStrike" spc="-1" dirty="0">
              <a:solidFill>
                <a:srgbClr val="000000"/>
              </a:solidFill>
              <a:uFill>
                <a:solidFill>
                  <a:srgbClr val="FFFFFF"/>
                </a:solidFill>
              </a:uFill>
              <a:latin typeface="Arial"/>
            </a:endParaRPr>
          </a:p>
          <a:p>
            <a:pPr>
              <a:lnSpc>
                <a:spcPct val="100000"/>
              </a:lnSpc>
            </a:pPr>
            <a:endParaRPr lang="en-US" sz="2400" b="0" strike="noStrike" spc="-1" dirty="0">
              <a:solidFill>
                <a:srgbClr val="000000"/>
              </a:solidFill>
              <a:uFill>
                <a:solidFill>
                  <a:srgbClr val="FFFFFF"/>
                </a:solidFill>
              </a:uFill>
              <a:latin typeface="Arial"/>
            </a:endParaRPr>
          </a:p>
          <a:p>
            <a:pPr>
              <a:lnSpc>
                <a:spcPct val="100000"/>
              </a:lnSpc>
            </a:pPr>
            <a:r>
              <a:rPr lang="en-US" sz="2400" b="0" strike="noStrike" spc="-1" dirty="0">
                <a:solidFill>
                  <a:srgbClr val="10243E"/>
                </a:solidFill>
                <a:uFill>
                  <a:solidFill>
                    <a:srgbClr val="FFFFFF"/>
                  </a:solidFill>
                </a:uFill>
                <a:latin typeface="Calibri"/>
                <a:ea typeface="DejaVu Sans"/>
              </a:rPr>
              <a:t>Our takeaway, is not that Alpha DeepMind AI can learn to conquer Go, but by that extension, it can learn to conquer anything easier than Go, which amounts to a lot of things.</a:t>
            </a:r>
            <a:endParaRPr lang="en-US" sz="2400" b="0" strike="noStrike" spc="-1" dirty="0">
              <a:solidFill>
                <a:srgbClr val="000000"/>
              </a:solidFill>
              <a:uFill>
                <a:solidFill>
                  <a:srgbClr val="FFFFFF"/>
                </a:solidFill>
              </a:uFill>
              <a:latin typeface="Arial"/>
            </a:endParaRPr>
          </a:p>
          <a:p>
            <a:pPr>
              <a:lnSpc>
                <a:spcPct val="100000"/>
              </a:lnSpc>
            </a:pPr>
            <a:endParaRPr lang="en-US" sz="2400" b="0" strike="noStrike" spc="-1" dirty="0">
              <a:solidFill>
                <a:srgbClr val="000000"/>
              </a:solidFill>
              <a:uFill>
                <a:solidFill>
                  <a:srgbClr val="FFFFFF"/>
                </a:solidFill>
              </a:uFill>
              <a:latin typeface="Arial"/>
            </a:endParaRPr>
          </a:p>
        </p:txBody>
      </p:sp>
      <p:pic>
        <p:nvPicPr>
          <p:cNvPr id="129" name="Picture 2"/>
          <p:cNvPicPr/>
          <p:nvPr/>
        </p:nvPicPr>
        <p:blipFill>
          <a:blip r:embed="rId3"/>
          <a:stretch/>
        </p:blipFill>
        <p:spPr>
          <a:xfrm>
            <a:off x="9768600" y="155160"/>
            <a:ext cx="2047680" cy="1152000"/>
          </a:xfrm>
          <a:prstGeom prst="rect">
            <a:avLst/>
          </a:prstGeom>
          <a:ln>
            <a:noFill/>
          </a:ln>
        </p:spPr>
      </p:pic>
      <p:pic>
        <p:nvPicPr>
          <p:cNvPr id="130" name="Picture 4"/>
          <p:cNvPicPr/>
          <p:nvPr/>
        </p:nvPicPr>
        <p:blipFill>
          <a:blip r:embed="rId4"/>
          <a:stretch/>
        </p:blipFill>
        <p:spPr>
          <a:xfrm>
            <a:off x="84600" y="2629800"/>
            <a:ext cx="2998080" cy="3002040"/>
          </a:xfrm>
          <a:prstGeom prst="rect">
            <a:avLst/>
          </a:prstGeom>
          <a:ln>
            <a:noFill/>
          </a:ln>
        </p:spPr>
      </p:pic>
      <p:sp>
        <p:nvSpPr>
          <p:cNvPr id="131" name="CustomShape 4"/>
          <p:cNvSpPr/>
          <p:nvPr/>
        </p:nvSpPr>
        <p:spPr>
          <a:xfrm>
            <a:off x="383040" y="6218280"/>
            <a:ext cx="11102400" cy="698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0" strike="noStrike" spc="-1">
                <a:solidFill>
                  <a:srgbClr val="000000"/>
                </a:solidFill>
                <a:uFill>
                  <a:solidFill>
                    <a:srgbClr val="FFFFFF"/>
                  </a:solidFill>
                </a:uFill>
                <a:latin typeface="Calibri"/>
                <a:ea typeface="DejaVu Sans"/>
              </a:rPr>
              <a:t>As Andy Salerno said “AlphaGo isnt a mysterious beast from some distant unknown planet, AlphaGo is us, </a:t>
            </a: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Calibri"/>
                <a:ea typeface="DejaVu Sans"/>
              </a:rPr>
              <a:t>AlphaGo is our drive to push ourselves beyond what we thought  possible.”</a:t>
            </a:r>
            <a:endParaRPr lang="en-US" sz="2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953280" y="1646280"/>
            <a:ext cx="10132920" cy="557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280">
              <a:lnSpc>
                <a:spcPct val="100000"/>
              </a:lnSpc>
              <a:buClr>
                <a:srgbClr val="000000"/>
              </a:buClr>
              <a:buFont typeface="Calibri"/>
              <a:buAutoNum type="arabicPeriod"/>
            </a:pPr>
            <a:r>
              <a:rPr lang="en-US" sz="4000" b="0" strike="noStrike" spc="-1">
                <a:solidFill>
                  <a:srgbClr val="000000"/>
                </a:solidFill>
                <a:uFill>
                  <a:solidFill>
                    <a:srgbClr val="FFFFFF"/>
                  </a:solidFill>
                </a:uFill>
                <a:latin typeface="Calibri"/>
                <a:ea typeface="DejaVu Sans"/>
              </a:rPr>
              <a:t>Inputs</a:t>
            </a:r>
            <a:endParaRPr lang="en-US" sz="4000" b="0" strike="noStrike" spc="-1">
              <a:solidFill>
                <a:srgbClr val="000000"/>
              </a:solidFill>
              <a:uFill>
                <a:solidFill>
                  <a:srgbClr val="FFFFFF"/>
                </a:solidFill>
              </a:uFill>
              <a:latin typeface="Arial"/>
            </a:endParaRPr>
          </a:p>
          <a:p>
            <a:pPr>
              <a:lnSpc>
                <a:spcPct val="100000"/>
              </a:lnSpc>
            </a:pPr>
            <a:endParaRPr lang="en-US" sz="4000" b="0" strike="noStrike" spc="-1">
              <a:solidFill>
                <a:srgbClr val="000000"/>
              </a:solidFill>
              <a:uFill>
                <a:solidFill>
                  <a:srgbClr val="FFFFFF"/>
                </a:solidFill>
              </a:uFill>
              <a:latin typeface="Arial"/>
            </a:endParaRPr>
          </a:p>
          <a:p>
            <a:pPr marL="343080" indent="-341280">
              <a:lnSpc>
                <a:spcPct val="100000"/>
              </a:lnSpc>
              <a:buClr>
                <a:srgbClr val="000000"/>
              </a:buClr>
              <a:buFont typeface="Calibri"/>
              <a:buAutoNum type="arabicPeriod"/>
            </a:pPr>
            <a:r>
              <a:rPr lang="en-US" sz="4000" b="0" strike="noStrike" spc="-1">
                <a:solidFill>
                  <a:srgbClr val="000000"/>
                </a:solidFill>
                <a:uFill>
                  <a:solidFill>
                    <a:srgbClr val="FFFFFF"/>
                  </a:solidFill>
                </a:uFill>
                <a:latin typeface="Calibri"/>
                <a:ea typeface="DejaVu Sans"/>
              </a:rPr>
              <a:t>Weights</a:t>
            </a:r>
            <a:endParaRPr lang="en-US" sz="4000" b="0" strike="noStrike" spc="-1">
              <a:solidFill>
                <a:srgbClr val="000000"/>
              </a:solidFill>
              <a:uFill>
                <a:solidFill>
                  <a:srgbClr val="FFFFFF"/>
                </a:solidFill>
              </a:uFill>
              <a:latin typeface="Arial"/>
            </a:endParaRPr>
          </a:p>
          <a:p>
            <a:pPr>
              <a:lnSpc>
                <a:spcPct val="100000"/>
              </a:lnSpc>
            </a:pPr>
            <a:endParaRPr lang="en-US" sz="4000" b="0" strike="noStrike" spc="-1">
              <a:solidFill>
                <a:srgbClr val="000000"/>
              </a:solidFill>
              <a:uFill>
                <a:solidFill>
                  <a:srgbClr val="FFFFFF"/>
                </a:solidFill>
              </a:uFill>
              <a:latin typeface="Arial"/>
            </a:endParaRPr>
          </a:p>
          <a:p>
            <a:pPr marL="343080" indent="-341280">
              <a:lnSpc>
                <a:spcPct val="100000"/>
              </a:lnSpc>
              <a:buClr>
                <a:srgbClr val="000000"/>
              </a:buClr>
              <a:buFont typeface="Calibri"/>
              <a:buAutoNum type="arabicPeriod"/>
            </a:pPr>
            <a:r>
              <a:rPr lang="en-US" sz="4000" b="0" strike="noStrike" spc="-1">
                <a:solidFill>
                  <a:srgbClr val="000000"/>
                </a:solidFill>
                <a:uFill>
                  <a:solidFill>
                    <a:srgbClr val="FFFFFF"/>
                  </a:solidFill>
                </a:uFill>
                <a:latin typeface="Calibri"/>
                <a:ea typeface="DejaVu Sans"/>
              </a:rPr>
              <a:t>Bias</a:t>
            </a:r>
            <a:endParaRPr lang="en-US" sz="4000" b="0" strike="noStrike" spc="-1">
              <a:solidFill>
                <a:srgbClr val="000000"/>
              </a:solidFill>
              <a:uFill>
                <a:solidFill>
                  <a:srgbClr val="FFFFFF"/>
                </a:solidFill>
              </a:uFill>
              <a:latin typeface="Arial"/>
            </a:endParaRPr>
          </a:p>
          <a:p>
            <a:pPr>
              <a:lnSpc>
                <a:spcPct val="100000"/>
              </a:lnSpc>
            </a:pPr>
            <a:endParaRPr lang="en-US" sz="4000" b="0" strike="noStrike" spc="-1">
              <a:solidFill>
                <a:srgbClr val="000000"/>
              </a:solidFill>
              <a:uFill>
                <a:solidFill>
                  <a:srgbClr val="FFFFFF"/>
                </a:solidFill>
              </a:uFill>
              <a:latin typeface="Arial"/>
            </a:endParaRPr>
          </a:p>
          <a:p>
            <a:pPr marL="343080" indent="-341280">
              <a:lnSpc>
                <a:spcPct val="100000"/>
              </a:lnSpc>
              <a:buClr>
                <a:srgbClr val="000000"/>
              </a:buClr>
              <a:buFont typeface="Calibri"/>
              <a:buAutoNum type="arabicPeriod"/>
            </a:pPr>
            <a:r>
              <a:rPr lang="en-US" sz="4000" b="0" strike="noStrike" spc="-1">
                <a:solidFill>
                  <a:srgbClr val="000000"/>
                </a:solidFill>
                <a:uFill>
                  <a:solidFill>
                    <a:srgbClr val="FFFFFF"/>
                  </a:solidFill>
                </a:uFill>
                <a:latin typeface="Calibri"/>
                <a:ea typeface="DejaVu Sans"/>
              </a:rPr>
              <a:t>Activation Function</a:t>
            </a:r>
            <a:endParaRPr lang="en-US" sz="4000" b="0" strike="noStrike" spc="-1">
              <a:solidFill>
                <a:srgbClr val="000000"/>
              </a:solidFill>
              <a:uFill>
                <a:solidFill>
                  <a:srgbClr val="FFFFFF"/>
                </a:solidFill>
              </a:uFill>
              <a:latin typeface="Arial"/>
            </a:endParaRPr>
          </a:p>
          <a:p>
            <a:pPr>
              <a:lnSpc>
                <a:spcPct val="100000"/>
              </a:lnSpc>
            </a:pPr>
            <a:endParaRPr lang="en-US" sz="4000" b="0" strike="noStrike" spc="-1">
              <a:solidFill>
                <a:srgbClr val="000000"/>
              </a:solidFill>
              <a:uFill>
                <a:solidFill>
                  <a:srgbClr val="FFFFFF"/>
                </a:solidFill>
              </a:uFill>
              <a:latin typeface="Arial"/>
            </a:endParaRPr>
          </a:p>
          <a:p>
            <a:pPr marL="343080" indent="-341280">
              <a:lnSpc>
                <a:spcPct val="100000"/>
              </a:lnSpc>
              <a:buClr>
                <a:srgbClr val="000000"/>
              </a:buClr>
              <a:buFont typeface="Calibri"/>
              <a:buAutoNum type="arabicPeriod"/>
            </a:pPr>
            <a:r>
              <a:rPr lang="en-US" sz="4000" b="0" strike="noStrike" spc="-1">
                <a:solidFill>
                  <a:srgbClr val="000000"/>
                </a:solidFill>
                <a:uFill>
                  <a:solidFill>
                    <a:srgbClr val="FFFFFF"/>
                  </a:solidFill>
                </a:uFill>
                <a:latin typeface="Calibri"/>
                <a:ea typeface="DejaVu Sans"/>
              </a:rPr>
              <a:t>Output</a:t>
            </a:r>
            <a:endParaRPr lang="en-US" sz="4000" b="0" strike="noStrike" spc="-1">
              <a:solidFill>
                <a:srgbClr val="000000"/>
              </a:solidFill>
              <a:uFill>
                <a:solidFill>
                  <a:srgbClr val="FFFFFF"/>
                </a:solidFill>
              </a:uFill>
              <a:latin typeface="Arial"/>
            </a:endParaRPr>
          </a:p>
        </p:txBody>
      </p:sp>
      <p:sp>
        <p:nvSpPr>
          <p:cNvPr id="400" name="CustomShape 2"/>
          <p:cNvSpPr/>
          <p:nvPr/>
        </p:nvSpPr>
        <p:spPr>
          <a:xfrm>
            <a:off x="310680" y="453960"/>
            <a:ext cx="515844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Components of  a NODE</a:t>
            </a: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CustomShape 1"/>
          <p:cNvSpPr/>
          <p:nvPr/>
        </p:nvSpPr>
        <p:spPr>
          <a:xfrm>
            <a:off x="155520" y="-144360"/>
            <a:ext cx="303120" cy="303120"/>
          </a:xfrm>
          <a:prstGeom prst="rect">
            <a:avLst/>
          </a:prstGeom>
          <a:noFill/>
          <a:ln>
            <a:noFill/>
          </a:ln>
        </p:spPr>
        <p:style>
          <a:lnRef idx="0">
            <a:scrgbClr r="0" g="0" b="0"/>
          </a:lnRef>
          <a:fillRef idx="0">
            <a:scrgbClr r="0" g="0" b="0"/>
          </a:fillRef>
          <a:effectRef idx="0">
            <a:scrgbClr r="0" g="0" b="0"/>
          </a:effectRef>
          <a:fontRef idx="minor"/>
        </p:style>
      </p:sp>
      <p:sp>
        <p:nvSpPr>
          <p:cNvPr id="402" name="CustomShape 2"/>
          <p:cNvSpPr/>
          <p:nvPr/>
        </p:nvSpPr>
        <p:spPr>
          <a:xfrm>
            <a:off x="307800" y="7920"/>
            <a:ext cx="303120" cy="303120"/>
          </a:xfrm>
          <a:prstGeom prst="rect">
            <a:avLst/>
          </a:prstGeom>
          <a:noFill/>
          <a:ln>
            <a:noFill/>
          </a:ln>
        </p:spPr>
        <p:style>
          <a:lnRef idx="0">
            <a:scrgbClr r="0" g="0" b="0"/>
          </a:lnRef>
          <a:fillRef idx="0">
            <a:scrgbClr r="0" g="0" b="0"/>
          </a:fillRef>
          <a:effectRef idx="0">
            <a:scrgbClr r="0" g="0" b="0"/>
          </a:effectRef>
          <a:fontRef idx="minor"/>
        </p:style>
      </p:sp>
      <p:sp>
        <p:nvSpPr>
          <p:cNvPr id="403" name="CustomShape 3"/>
          <p:cNvSpPr/>
          <p:nvPr/>
        </p:nvSpPr>
        <p:spPr>
          <a:xfrm>
            <a:off x="460440" y="160200"/>
            <a:ext cx="303120" cy="303120"/>
          </a:xfrm>
          <a:prstGeom prst="rect">
            <a:avLst/>
          </a:prstGeom>
          <a:noFill/>
          <a:ln>
            <a:noFill/>
          </a:ln>
        </p:spPr>
        <p:style>
          <a:lnRef idx="0">
            <a:scrgbClr r="0" g="0" b="0"/>
          </a:lnRef>
          <a:fillRef idx="0">
            <a:scrgbClr r="0" g="0" b="0"/>
          </a:fillRef>
          <a:effectRef idx="0">
            <a:scrgbClr r="0" g="0" b="0"/>
          </a:effectRef>
          <a:fontRef idx="minor"/>
        </p:style>
      </p:sp>
      <p:pic>
        <p:nvPicPr>
          <p:cNvPr id="404" name="Picture 5"/>
          <p:cNvPicPr/>
          <p:nvPr/>
        </p:nvPicPr>
        <p:blipFill>
          <a:blip r:embed="rId3"/>
          <a:stretch/>
        </p:blipFill>
        <p:spPr>
          <a:xfrm>
            <a:off x="460440" y="1951200"/>
            <a:ext cx="10947240" cy="4760640"/>
          </a:xfrm>
          <a:prstGeom prst="rect">
            <a:avLst/>
          </a:prstGeom>
          <a:ln>
            <a:noFill/>
          </a:ln>
        </p:spPr>
      </p:pic>
      <p:sp>
        <p:nvSpPr>
          <p:cNvPr id="405" name="CustomShape 4"/>
          <p:cNvSpPr/>
          <p:nvPr/>
        </p:nvSpPr>
        <p:spPr>
          <a:xfrm>
            <a:off x="456480" y="286560"/>
            <a:ext cx="5689440" cy="97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1" strike="noStrike" spc="-1">
                <a:solidFill>
                  <a:srgbClr val="000000"/>
                </a:solidFill>
                <a:uFill>
                  <a:solidFill>
                    <a:srgbClr val="FFFFFF"/>
                  </a:solidFill>
                </a:uFill>
                <a:latin typeface="Calibri"/>
                <a:ea typeface="DejaVu Sans"/>
              </a:rPr>
              <a:t>Activation Functions</a:t>
            </a:r>
            <a:endParaRPr lang="en-US" sz="4000" b="0" strike="noStrike" spc="-1">
              <a:solidFill>
                <a:srgbClr val="000000"/>
              </a:solidFill>
              <a:uFill>
                <a:solidFill>
                  <a:srgbClr val="FFFFFF"/>
                </a:solidFill>
              </a:uFill>
              <a:latin typeface="Arial"/>
            </a:endParaRPr>
          </a:p>
          <a:p>
            <a:pPr>
              <a:lnSpc>
                <a:spcPct val="100000"/>
              </a:lnSpc>
            </a:pP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251640" y="274680"/>
            <a:ext cx="585972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1" strike="noStrike" spc="-1">
                <a:solidFill>
                  <a:srgbClr val="000000"/>
                </a:solidFill>
                <a:uFill>
                  <a:solidFill>
                    <a:srgbClr val="FFFFFF"/>
                  </a:solidFill>
                </a:uFill>
                <a:latin typeface="Calibri"/>
                <a:ea typeface="DejaVu Sans"/>
              </a:rPr>
              <a:t>Softmax Classifier Function</a:t>
            </a:r>
            <a:endParaRPr lang="en-US" sz="4000" b="0" strike="noStrike" spc="-1">
              <a:solidFill>
                <a:srgbClr val="000000"/>
              </a:solidFill>
              <a:uFill>
                <a:solidFill>
                  <a:srgbClr val="FFFFFF"/>
                </a:solidFill>
              </a:uFill>
              <a:latin typeface="Arial"/>
            </a:endParaRPr>
          </a:p>
        </p:txBody>
      </p:sp>
      <p:sp>
        <p:nvSpPr>
          <p:cNvPr id="407" name="CustomShape 2"/>
          <p:cNvSpPr/>
          <p:nvPr/>
        </p:nvSpPr>
        <p:spPr>
          <a:xfrm>
            <a:off x="115560" y="2070360"/>
            <a:ext cx="2849760" cy="515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800" b="0" strike="noStrike" spc="-1">
                <a:solidFill>
                  <a:srgbClr val="000000"/>
                </a:solidFill>
                <a:uFill>
                  <a:solidFill>
                    <a:srgbClr val="FFFFFF"/>
                  </a:solidFill>
                </a:uFill>
                <a:latin typeface="Calibri"/>
                <a:ea typeface="DejaVu Sans"/>
              </a:rPr>
              <a:t>What do you see ?</a:t>
            </a:r>
            <a:endParaRPr lang="en-US" sz="2800" b="0" strike="noStrike" spc="-1">
              <a:solidFill>
                <a:srgbClr val="000000"/>
              </a:solidFill>
              <a:uFill>
                <a:solidFill>
                  <a:srgbClr val="FFFFFF"/>
                </a:solidFill>
              </a:uFill>
              <a:latin typeface="Arial"/>
            </a:endParaRPr>
          </a:p>
        </p:txBody>
      </p:sp>
      <p:pic>
        <p:nvPicPr>
          <p:cNvPr id="408" name="Picture 2"/>
          <p:cNvPicPr/>
          <p:nvPr/>
        </p:nvPicPr>
        <p:blipFill>
          <a:blip r:embed="rId3"/>
          <a:stretch/>
        </p:blipFill>
        <p:spPr>
          <a:xfrm>
            <a:off x="3396600" y="1808640"/>
            <a:ext cx="8465400" cy="5636520"/>
          </a:xfrm>
          <a:prstGeom prst="rect">
            <a:avLst/>
          </a:prstGeom>
          <a:ln>
            <a:noFill/>
          </a:ln>
        </p:spPr>
      </p:pic>
      <p:sp>
        <p:nvSpPr>
          <p:cNvPr id="409" name="CustomShape 3"/>
          <p:cNvSpPr/>
          <p:nvPr/>
        </p:nvSpPr>
        <p:spPr>
          <a:xfrm>
            <a:off x="436680" y="2865600"/>
            <a:ext cx="2207880" cy="252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4040">
              <a:lnSpc>
                <a:spcPct val="100000"/>
              </a:lnSpc>
              <a:buClr>
                <a:srgbClr val="000000"/>
              </a:buClr>
              <a:buFont typeface="Arial"/>
              <a:buChar char="•"/>
            </a:pPr>
            <a:r>
              <a:rPr lang="en-US" sz="3200" b="0" strike="noStrike" spc="-1">
                <a:solidFill>
                  <a:srgbClr val="000000"/>
                </a:solidFill>
                <a:uFill>
                  <a:solidFill>
                    <a:srgbClr val="FFFFFF"/>
                  </a:solidFill>
                </a:uFill>
                <a:latin typeface="Calibri"/>
                <a:ea typeface="DejaVu Sans"/>
              </a:rPr>
              <a:t>RAT</a:t>
            </a:r>
            <a:endParaRPr lang="en-US" sz="3200" b="0" strike="noStrike" spc="-1">
              <a:solidFill>
                <a:srgbClr val="000000"/>
              </a:solidFill>
              <a:uFill>
                <a:solidFill>
                  <a:srgbClr val="FFFFFF"/>
                </a:solidFill>
              </a:uFill>
              <a:latin typeface="Arial"/>
            </a:endParaRPr>
          </a:p>
          <a:p>
            <a:pPr marL="285840" indent="-284040">
              <a:lnSpc>
                <a:spcPct val="100000"/>
              </a:lnSpc>
              <a:buClr>
                <a:srgbClr val="000000"/>
              </a:buClr>
              <a:buFont typeface="Arial"/>
              <a:buChar char="•"/>
            </a:pPr>
            <a:r>
              <a:rPr lang="en-US" sz="3200" b="0" strike="noStrike" spc="-1">
                <a:solidFill>
                  <a:srgbClr val="000000"/>
                </a:solidFill>
                <a:uFill>
                  <a:solidFill>
                    <a:srgbClr val="FFFFFF"/>
                  </a:solidFill>
                </a:uFill>
                <a:latin typeface="Calibri"/>
                <a:ea typeface="DejaVu Sans"/>
              </a:rPr>
              <a:t>MARBLE</a:t>
            </a:r>
            <a:endParaRPr lang="en-US" sz="3200" b="0" strike="noStrike" spc="-1">
              <a:solidFill>
                <a:srgbClr val="000000"/>
              </a:solidFill>
              <a:uFill>
                <a:solidFill>
                  <a:srgbClr val="FFFFFF"/>
                </a:solidFill>
              </a:uFill>
              <a:latin typeface="Arial"/>
            </a:endParaRPr>
          </a:p>
          <a:p>
            <a:pPr marL="285840" indent="-284040">
              <a:lnSpc>
                <a:spcPct val="100000"/>
              </a:lnSpc>
              <a:buClr>
                <a:srgbClr val="000000"/>
              </a:buClr>
              <a:buFont typeface="Arial"/>
              <a:buChar char="•"/>
            </a:pPr>
            <a:r>
              <a:rPr lang="en-US" sz="3200" b="0" strike="noStrike" spc="-1">
                <a:solidFill>
                  <a:srgbClr val="000000"/>
                </a:solidFill>
                <a:uFill>
                  <a:solidFill>
                    <a:srgbClr val="FFFFFF"/>
                  </a:solidFill>
                </a:uFill>
                <a:latin typeface="Calibri"/>
                <a:ea typeface="DejaVu Sans"/>
              </a:rPr>
              <a:t>ROCKS</a:t>
            </a:r>
            <a:endParaRPr lang="en-US" sz="3200" b="0" strike="noStrike" spc="-1">
              <a:solidFill>
                <a:srgbClr val="000000"/>
              </a:solidFill>
              <a:uFill>
                <a:solidFill>
                  <a:srgbClr val="FFFFFF"/>
                </a:solidFill>
              </a:uFill>
              <a:latin typeface="Arial"/>
            </a:endParaRPr>
          </a:p>
          <a:p>
            <a:pPr marL="285840" indent="-284040">
              <a:lnSpc>
                <a:spcPct val="100000"/>
              </a:lnSpc>
              <a:buClr>
                <a:srgbClr val="000000"/>
              </a:buClr>
              <a:buFont typeface="Arial"/>
              <a:buChar char="•"/>
            </a:pPr>
            <a:r>
              <a:rPr lang="en-US" sz="3200" b="0" strike="noStrike" spc="-1">
                <a:solidFill>
                  <a:srgbClr val="000000"/>
                </a:solidFill>
                <a:uFill>
                  <a:solidFill>
                    <a:srgbClr val="FFFFFF"/>
                  </a:solidFill>
                </a:uFill>
                <a:latin typeface="Calibri"/>
                <a:ea typeface="DejaVu Sans"/>
              </a:rPr>
              <a:t>BIRD</a:t>
            </a:r>
            <a:endParaRPr lang="en-US" sz="3200" b="0" strike="noStrike" spc="-1">
              <a:solidFill>
                <a:srgbClr val="000000"/>
              </a:solidFill>
              <a:uFill>
                <a:solidFill>
                  <a:srgbClr val="FFFFFF"/>
                </a:solidFill>
              </a:uFill>
              <a:latin typeface="Arial"/>
            </a:endParaRPr>
          </a:p>
          <a:p>
            <a:pPr marL="285840" indent="-284040">
              <a:lnSpc>
                <a:spcPct val="100000"/>
              </a:lnSpc>
              <a:buClr>
                <a:srgbClr val="000000"/>
              </a:buClr>
              <a:buFont typeface="Arial"/>
              <a:buChar char="•"/>
            </a:pPr>
            <a:r>
              <a:rPr lang="en-US" sz="3200" b="0" strike="noStrike" spc="-1">
                <a:solidFill>
                  <a:srgbClr val="000000"/>
                </a:solidFill>
                <a:uFill>
                  <a:solidFill>
                    <a:srgbClr val="FFFFFF"/>
                  </a:solidFill>
                </a:uFill>
                <a:latin typeface="Calibri"/>
                <a:ea typeface="DejaVu Sans"/>
              </a:rPr>
              <a:t>WATER</a:t>
            </a: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extShape 1"/>
          <p:cNvSpPr txBox="1"/>
          <p:nvPr/>
        </p:nvSpPr>
        <p:spPr>
          <a:xfrm>
            <a:off x="599760" y="301320"/>
            <a:ext cx="10797840" cy="126144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11" name="TextShape 2"/>
          <p:cNvSpPr txBox="1"/>
          <p:nvPr/>
        </p:nvSpPr>
        <p:spPr>
          <a:xfrm>
            <a:off x="599760" y="1768680"/>
            <a:ext cx="10797840" cy="4383720"/>
          </a:xfrm>
          <a:prstGeom prst="rect">
            <a:avLst/>
          </a:prstGeom>
          <a:noFill/>
          <a:ln>
            <a:noFill/>
          </a:ln>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icture 2"/>
          <p:cNvPicPr/>
          <p:nvPr/>
        </p:nvPicPr>
        <p:blipFill>
          <a:blip r:embed="rId2"/>
          <a:stretch/>
        </p:blipFill>
        <p:spPr>
          <a:xfrm>
            <a:off x="367560" y="2468880"/>
            <a:ext cx="2008440" cy="2008440"/>
          </a:xfrm>
          <a:prstGeom prst="rect">
            <a:avLst/>
          </a:prstGeom>
          <a:ln>
            <a:noFill/>
          </a:ln>
        </p:spPr>
      </p:pic>
      <p:sp>
        <p:nvSpPr>
          <p:cNvPr id="413" name="CustomShape 1"/>
          <p:cNvSpPr/>
          <p:nvPr/>
        </p:nvSpPr>
        <p:spPr>
          <a:xfrm>
            <a:off x="2926440" y="2651760"/>
            <a:ext cx="8685000" cy="338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DejaVu Sans"/>
              </a:rPr>
              <a:t>Input Layers</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Input layers are where we load and store the raw input data of the image for processing in the network.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This input data specifies the width, height, and number of channels.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Typically, the number of channels is three, for the RGB values for each pixel.</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In our case of the Astana Landscape jpeg, it has 3 layers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“Red Layer”</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“Green Layer”</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“Blue Layer”</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
        <p:nvSpPr>
          <p:cNvPr id="414" name="CustomShape 2"/>
          <p:cNvSpPr/>
          <p:nvPr/>
        </p:nvSpPr>
        <p:spPr>
          <a:xfrm>
            <a:off x="298800" y="426960"/>
            <a:ext cx="268200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Input Layer</a:t>
            </a:r>
            <a:endParaRPr lang="en-US" sz="40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Picture 2"/>
          <p:cNvPicPr/>
          <p:nvPr/>
        </p:nvPicPr>
        <p:blipFill>
          <a:blip r:embed="rId2"/>
          <a:stretch/>
        </p:blipFill>
        <p:spPr>
          <a:xfrm>
            <a:off x="91440" y="1653480"/>
            <a:ext cx="6856560" cy="2505600"/>
          </a:xfrm>
          <a:prstGeom prst="rect">
            <a:avLst/>
          </a:prstGeom>
          <a:ln>
            <a:noFill/>
          </a:ln>
        </p:spPr>
      </p:pic>
      <p:sp>
        <p:nvSpPr>
          <p:cNvPr id="416" name="CustomShape 1"/>
          <p:cNvSpPr/>
          <p:nvPr/>
        </p:nvSpPr>
        <p:spPr>
          <a:xfrm>
            <a:off x="327600" y="453960"/>
            <a:ext cx="3884400" cy="698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Convolution Layer</a:t>
            </a:r>
            <a:endParaRPr lang="en-US" sz="4000" b="0" strike="noStrike" spc="-1">
              <a:solidFill>
                <a:srgbClr val="000000"/>
              </a:solidFill>
              <a:uFill>
                <a:solidFill>
                  <a:srgbClr val="FFFFFF"/>
                </a:solidFill>
              </a:uFill>
              <a:latin typeface="Arial"/>
            </a:endParaRPr>
          </a:p>
        </p:txBody>
      </p:sp>
      <p:pic>
        <p:nvPicPr>
          <p:cNvPr id="417" name="Picture 4"/>
          <p:cNvPicPr/>
          <p:nvPr/>
        </p:nvPicPr>
        <p:blipFill>
          <a:blip r:embed="rId3"/>
          <a:stretch/>
        </p:blipFill>
        <p:spPr>
          <a:xfrm>
            <a:off x="91800" y="4541760"/>
            <a:ext cx="6581880" cy="2680920"/>
          </a:xfrm>
          <a:prstGeom prst="rect">
            <a:avLst/>
          </a:prstGeom>
          <a:ln>
            <a:noFill/>
          </a:ln>
        </p:spPr>
      </p:pic>
      <p:sp>
        <p:nvSpPr>
          <p:cNvPr id="418" name="CustomShape 2"/>
          <p:cNvSpPr/>
          <p:nvPr/>
        </p:nvSpPr>
        <p:spPr>
          <a:xfrm>
            <a:off x="7088760" y="1653480"/>
            <a:ext cx="4750920" cy="639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Calibri"/>
                <a:ea typeface="DejaVu Sans"/>
              </a:rPr>
              <a:t>The convolution operation, is known as the </a:t>
            </a:r>
            <a:r>
              <a:rPr lang="en-US" sz="1800" b="0" i="1" strike="noStrike" spc="-1">
                <a:solidFill>
                  <a:srgbClr val="000000"/>
                </a:solidFill>
                <a:uFill>
                  <a:solidFill>
                    <a:srgbClr val="FFFFFF"/>
                  </a:solidFill>
                </a:uFill>
                <a:latin typeface="Calibri"/>
                <a:ea typeface="DejaVu Sans"/>
              </a:rPr>
              <a:t>feature detector</a:t>
            </a:r>
            <a:r>
              <a:rPr lang="en-US" sz="1800" b="0" strike="noStrike" spc="-1">
                <a:solidFill>
                  <a:srgbClr val="000000"/>
                </a:solidFill>
                <a:uFill>
                  <a:solidFill>
                    <a:srgbClr val="FFFFFF"/>
                  </a:solidFill>
                </a:uFill>
                <a:latin typeface="Calibri"/>
                <a:ea typeface="DejaVu Sans"/>
              </a:rPr>
              <a:t> of a CNN.</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The sets of weights in a convolution layer is the filter or kernel.</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Convolution preserves the spatial relationship between pixels by learning image features using small squares of input data</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In practice, a CNN learns the values of these filters on its own during the training process.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The more number of filters we have, the more image features get extracted and the better our network becomes at recognizing patterns in unseen images.</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Calibri"/>
                <a:ea typeface="DejaVu Sans"/>
              </a:rPr>
              <a:t>.</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91440" y="1597680"/>
            <a:ext cx="9691200"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The size of the Convoluted Feature is controlled by three parameters, that  are predecided.</a:t>
            </a:r>
            <a:endParaRPr lang="en-US" sz="1800" b="0" strike="noStrike" spc="-1">
              <a:solidFill>
                <a:srgbClr val="000000"/>
              </a:solidFill>
              <a:uFill>
                <a:solidFill>
                  <a:srgbClr val="FFFFFF"/>
                </a:solidFill>
              </a:uFill>
              <a:latin typeface="Arial"/>
            </a:endParaRPr>
          </a:p>
        </p:txBody>
      </p:sp>
      <p:sp>
        <p:nvSpPr>
          <p:cNvPr id="420" name="CustomShape 2"/>
          <p:cNvSpPr/>
          <p:nvPr/>
        </p:nvSpPr>
        <p:spPr>
          <a:xfrm>
            <a:off x="182880" y="2103120"/>
            <a:ext cx="11337120" cy="40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200" b="0" strike="noStrike" spc="-1">
                <a:solidFill>
                  <a:srgbClr val="000000"/>
                </a:solidFill>
                <a:uFill>
                  <a:solidFill>
                    <a:srgbClr val="FFFFFF"/>
                  </a:solidFill>
                </a:uFill>
                <a:latin typeface="Arial"/>
                <a:ea typeface="DejaVu Sans"/>
              </a:rPr>
              <a:t>Depth</a:t>
            </a:r>
            <a:r>
              <a:rPr lang="en-US" sz="1800" b="0" strike="noStrike" spc="-1">
                <a:solidFill>
                  <a:srgbClr val="000000"/>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Number of filters used for the convolution operation.</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2200" b="0" strike="noStrike" spc="-1">
                <a:solidFill>
                  <a:srgbClr val="000000"/>
                </a:solidFill>
                <a:uFill>
                  <a:solidFill>
                    <a:srgbClr val="FFFFFF"/>
                  </a:solidFill>
                </a:uFill>
                <a:latin typeface="Arial"/>
                <a:ea typeface="DejaVu Sans"/>
              </a:rPr>
              <a:t>Stride:</a:t>
            </a:r>
            <a:r>
              <a:rPr lang="en-US" sz="1800" b="0" strike="noStrike" spc="-1">
                <a:solidFill>
                  <a:srgbClr val="000000"/>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Stride is the number of pixels by which we slide our filter matrix over the input matrix.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When the stride is 1 then we move the filters one pixel at a time.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When the stride is 2, then the filters jump 2 pixels at a time as we slide them around.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Having a larger stride will produce smaller feature maps.</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2200" b="0" strike="noStrike" spc="-1">
                <a:solidFill>
                  <a:srgbClr val="000000"/>
                </a:solidFill>
                <a:uFill>
                  <a:solidFill>
                    <a:srgbClr val="FFFFFF"/>
                  </a:solidFill>
                </a:uFill>
                <a:latin typeface="Arial"/>
                <a:ea typeface="DejaVu Sans"/>
              </a:rPr>
              <a:t>Zero-padding:</a:t>
            </a:r>
            <a:r>
              <a:rPr lang="en-US" sz="1800" b="0" strike="noStrike" spc="-1">
                <a:solidFill>
                  <a:srgbClr val="000000"/>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We pad the input matrix with zeros around the border, so that we can apply the filter to bordering elements of our input image matrix.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A nice feature of zero padding is that it allows us to control the size of the feature maps.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Adding zero-padding is also called wide convolution, and not using zero-padding would be a narrow convolution. </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CustomShape 1"/>
          <p:cNvSpPr/>
          <p:nvPr/>
        </p:nvSpPr>
        <p:spPr>
          <a:xfrm>
            <a:off x="182880" y="1640520"/>
            <a:ext cx="11429280" cy="11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200" b="0" strike="noStrike" spc="-1">
                <a:solidFill>
                  <a:srgbClr val="000000"/>
                </a:solidFill>
                <a:uFill>
                  <a:solidFill>
                    <a:srgbClr val="FFFFFF"/>
                  </a:solidFill>
                </a:uFill>
                <a:latin typeface="Arial"/>
                <a:ea typeface="DejaVu Sans"/>
              </a:rPr>
              <a:t>Stride</a:t>
            </a:r>
            <a:r>
              <a:rPr lang="en-US" sz="1800" b="0" strike="noStrike" spc="-1">
                <a:solidFill>
                  <a:srgbClr val="000000"/>
                </a:solidFill>
                <a:uFill>
                  <a:solidFill>
                    <a:srgbClr val="FFFFFF"/>
                  </a:solidFill>
                </a:uFill>
                <a:latin typeface="Arial"/>
                <a:ea typeface="DejaVu Sans"/>
              </a:rPr>
              <a:t> controls how the filter convolves around the input volume.</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Stride is normally set in a way so that the output volume is an integer and not a fraction.</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pic>
        <p:nvPicPr>
          <p:cNvPr id="422" name="Picture 191"/>
          <p:cNvPicPr/>
          <p:nvPr/>
        </p:nvPicPr>
        <p:blipFill>
          <a:blip r:embed="rId2"/>
          <a:stretch/>
        </p:blipFill>
        <p:spPr>
          <a:xfrm>
            <a:off x="286200" y="2743200"/>
            <a:ext cx="4467240" cy="1773720"/>
          </a:xfrm>
          <a:prstGeom prst="rect">
            <a:avLst/>
          </a:prstGeom>
          <a:ln>
            <a:noFill/>
          </a:ln>
        </p:spPr>
      </p:pic>
      <p:pic>
        <p:nvPicPr>
          <p:cNvPr id="423" name="Picture 192"/>
          <p:cNvPicPr/>
          <p:nvPr/>
        </p:nvPicPr>
        <p:blipFill>
          <a:blip r:embed="rId3"/>
          <a:stretch/>
        </p:blipFill>
        <p:spPr>
          <a:xfrm>
            <a:off x="7237080" y="2791440"/>
            <a:ext cx="4409280" cy="1735920"/>
          </a:xfrm>
          <a:prstGeom prst="rect">
            <a:avLst/>
          </a:prstGeom>
          <a:ln>
            <a:noFill/>
          </a:ln>
        </p:spPr>
      </p:pic>
      <p:sp>
        <p:nvSpPr>
          <p:cNvPr id="424" name="CustomShape 2"/>
          <p:cNvSpPr/>
          <p:nvPr/>
        </p:nvSpPr>
        <p:spPr>
          <a:xfrm>
            <a:off x="1395000" y="4846320"/>
            <a:ext cx="1895400" cy="160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Input= 7x7</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Depth=1</a:t>
            </a:r>
            <a:br/>
            <a:r>
              <a:rPr lang="en-US" sz="1800" b="0" strike="noStrike" spc="-1">
                <a:solidFill>
                  <a:srgbClr val="000000"/>
                </a:solidFill>
                <a:uFill>
                  <a:solidFill>
                    <a:srgbClr val="FFFFFF"/>
                  </a:solidFill>
                </a:uFill>
                <a:latin typeface="Arial"/>
                <a:ea typeface="DejaVu Sans"/>
              </a:rPr>
              <a:t>Stride = 1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Filter =   3x3</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Padding = 0</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Output=5x5</a:t>
            </a:r>
            <a:endParaRPr lang="en-US" sz="1800" b="0" strike="noStrike" spc="-1">
              <a:solidFill>
                <a:srgbClr val="000000"/>
              </a:solidFill>
              <a:uFill>
                <a:solidFill>
                  <a:srgbClr val="FFFFFF"/>
                </a:solidFill>
              </a:uFill>
              <a:latin typeface="Arial"/>
            </a:endParaRPr>
          </a:p>
        </p:txBody>
      </p:sp>
      <p:sp>
        <p:nvSpPr>
          <p:cNvPr id="425" name="CustomShape 3"/>
          <p:cNvSpPr/>
          <p:nvPr/>
        </p:nvSpPr>
        <p:spPr>
          <a:xfrm>
            <a:off x="8686800" y="4754880"/>
            <a:ext cx="2741760" cy="211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Input = 7x7</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Depth=1</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Stride = 2</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Filter = 3x3</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Padding =0</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Output = 3x3</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Picture 195"/>
          <p:cNvPicPr/>
          <p:nvPr/>
        </p:nvPicPr>
        <p:blipFill>
          <a:blip r:embed="rId2"/>
          <a:stretch/>
        </p:blipFill>
        <p:spPr>
          <a:xfrm>
            <a:off x="274320" y="1645920"/>
            <a:ext cx="5734080" cy="1004400"/>
          </a:xfrm>
          <a:prstGeom prst="rect">
            <a:avLst/>
          </a:prstGeom>
          <a:ln>
            <a:noFill/>
          </a:ln>
        </p:spPr>
      </p:pic>
      <p:sp>
        <p:nvSpPr>
          <p:cNvPr id="427" name="CustomShape 1"/>
          <p:cNvSpPr/>
          <p:nvPr/>
        </p:nvSpPr>
        <p:spPr>
          <a:xfrm>
            <a:off x="7054200" y="1737360"/>
            <a:ext cx="3825720" cy="135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 O : Output height/length</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W : Input height/length</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K  ; Filter size</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P  : Zero padding</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S  : Stride.</a:t>
            </a:r>
            <a:endParaRPr lang="en-US" sz="1800" b="0" strike="noStrike" spc="-1">
              <a:solidFill>
                <a:srgbClr val="000000"/>
              </a:solidFill>
              <a:uFill>
                <a:solidFill>
                  <a:srgbClr val="FFFFFF"/>
                </a:solidFill>
              </a:uFill>
              <a:latin typeface="Arial"/>
            </a:endParaRPr>
          </a:p>
        </p:txBody>
      </p:sp>
      <p:sp>
        <p:nvSpPr>
          <p:cNvPr id="428" name="CustomShape 2"/>
          <p:cNvSpPr/>
          <p:nvPr/>
        </p:nvSpPr>
        <p:spPr>
          <a:xfrm>
            <a:off x="325080" y="662400"/>
            <a:ext cx="81453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600" b="0" strike="noStrike" spc="-1">
                <a:solidFill>
                  <a:srgbClr val="000000"/>
                </a:solidFill>
                <a:uFill>
                  <a:solidFill>
                    <a:srgbClr val="FFFFFF"/>
                  </a:solidFill>
                </a:uFill>
                <a:latin typeface="Arial"/>
                <a:ea typeface="DejaVu Sans"/>
              </a:rPr>
              <a:t>Calculate the Output Size from predefined Parameters</a:t>
            </a:r>
            <a:endParaRPr lang="en-US" sz="2600" b="0" strike="noStrike" spc="-1">
              <a:solidFill>
                <a:srgbClr val="000000"/>
              </a:solidFill>
              <a:uFill>
                <a:solidFill>
                  <a:srgbClr val="FFFFFF"/>
                </a:solidFill>
              </a:uFill>
              <a:latin typeface="Arial"/>
            </a:endParaRPr>
          </a:p>
        </p:txBody>
      </p:sp>
      <p:pic>
        <p:nvPicPr>
          <p:cNvPr id="429" name="Picture 198"/>
          <p:cNvPicPr/>
          <p:nvPr/>
        </p:nvPicPr>
        <p:blipFill>
          <a:blip r:embed="rId3"/>
          <a:stretch/>
        </p:blipFill>
        <p:spPr>
          <a:xfrm>
            <a:off x="274320" y="3200400"/>
            <a:ext cx="5062320" cy="2010240"/>
          </a:xfrm>
          <a:prstGeom prst="rect">
            <a:avLst/>
          </a:prstGeom>
          <a:ln>
            <a:noFill/>
          </a:ln>
        </p:spPr>
      </p:pic>
      <p:sp>
        <p:nvSpPr>
          <p:cNvPr id="430" name="CustomShape 3"/>
          <p:cNvSpPr/>
          <p:nvPr/>
        </p:nvSpPr>
        <p:spPr>
          <a:xfrm>
            <a:off x="639360" y="5486400"/>
            <a:ext cx="2742480" cy="186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W = 7</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K = 3</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P =0</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S=1</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O = ((7 – 3 + 2*0) /1  ) +1</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O  = 5</a:t>
            </a:r>
            <a:endParaRPr lang="en-US" sz="1800" b="0" strike="noStrike" spc="-1">
              <a:solidFill>
                <a:srgbClr val="000000"/>
              </a:solidFill>
              <a:uFill>
                <a:solidFill>
                  <a:srgbClr val="FFFFFF"/>
                </a:solidFill>
              </a:uFill>
              <a:latin typeface="Arial"/>
            </a:endParaRPr>
          </a:p>
        </p:txBody>
      </p:sp>
      <p:sp>
        <p:nvSpPr>
          <p:cNvPr id="431" name="CustomShape 4"/>
          <p:cNvSpPr/>
          <p:nvPr/>
        </p:nvSpPr>
        <p:spPr>
          <a:xfrm>
            <a:off x="7132320" y="3840480"/>
            <a:ext cx="4387680" cy="2481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600" b="0" strike="noStrike" spc="-1">
                <a:solidFill>
                  <a:srgbClr val="000000"/>
                </a:solidFill>
                <a:uFill>
                  <a:solidFill>
                    <a:srgbClr val="FFFFFF"/>
                  </a:solidFill>
                </a:uFill>
                <a:latin typeface="Arial"/>
                <a:ea typeface="DejaVu Sans"/>
              </a:rPr>
              <a:t>Question ?</a:t>
            </a:r>
            <a:endParaRPr lang="en-US" sz="2600" b="0" strike="noStrike" spc="-1">
              <a:solidFill>
                <a:srgbClr val="000000"/>
              </a:solidFill>
              <a:uFill>
                <a:solidFill>
                  <a:srgbClr val="FFFFFF"/>
                </a:solidFill>
              </a:uFill>
              <a:latin typeface="Arial"/>
            </a:endParaRPr>
          </a:p>
          <a:p>
            <a:pPr>
              <a:lnSpc>
                <a:spcPct val="100000"/>
              </a:lnSpc>
            </a:pPr>
            <a:endParaRPr lang="en-US" sz="26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Input Image is 7 x7</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Stride = 1</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Filter Size =3</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 want my Output to be 7x7</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What would you do ?</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201"/>
          <p:cNvPicPr/>
          <p:nvPr/>
        </p:nvPicPr>
        <p:blipFill>
          <a:blip r:embed="rId2"/>
          <a:stretch/>
        </p:blipFill>
        <p:spPr>
          <a:xfrm>
            <a:off x="274320" y="1645920"/>
            <a:ext cx="5734080" cy="1004400"/>
          </a:xfrm>
          <a:prstGeom prst="rect">
            <a:avLst/>
          </a:prstGeom>
          <a:ln>
            <a:noFill/>
          </a:ln>
        </p:spPr>
      </p:pic>
      <p:sp>
        <p:nvSpPr>
          <p:cNvPr id="433" name="CustomShape 1"/>
          <p:cNvSpPr/>
          <p:nvPr/>
        </p:nvSpPr>
        <p:spPr>
          <a:xfrm>
            <a:off x="7054200" y="1737360"/>
            <a:ext cx="3825720" cy="135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 O : Output height/length</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W : Input height/length</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K  ; Filter size</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P  : Zero padding</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S  : Stride.</a:t>
            </a:r>
            <a:endParaRPr lang="en-US" sz="1800" b="0" strike="noStrike" spc="-1">
              <a:solidFill>
                <a:srgbClr val="000000"/>
              </a:solidFill>
              <a:uFill>
                <a:solidFill>
                  <a:srgbClr val="FFFFFF"/>
                </a:solidFill>
              </a:uFill>
              <a:latin typeface="Arial"/>
            </a:endParaRPr>
          </a:p>
        </p:txBody>
      </p:sp>
      <p:sp>
        <p:nvSpPr>
          <p:cNvPr id="434" name="CustomShape 2"/>
          <p:cNvSpPr/>
          <p:nvPr/>
        </p:nvSpPr>
        <p:spPr>
          <a:xfrm>
            <a:off x="325080" y="662400"/>
            <a:ext cx="81453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600" b="0" strike="noStrike" spc="-1">
                <a:solidFill>
                  <a:srgbClr val="000000"/>
                </a:solidFill>
                <a:uFill>
                  <a:solidFill>
                    <a:srgbClr val="FFFFFF"/>
                  </a:solidFill>
                </a:uFill>
                <a:latin typeface="Arial"/>
                <a:ea typeface="DejaVu Sans"/>
              </a:rPr>
              <a:t>Calculate the Output Size from predefined Parameters</a:t>
            </a:r>
            <a:endParaRPr lang="en-US" sz="2600" b="0" strike="noStrike" spc="-1">
              <a:solidFill>
                <a:srgbClr val="000000"/>
              </a:solidFill>
              <a:uFill>
                <a:solidFill>
                  <a:srgbClr val="FFFFFF"/>
                </a:solidFill>
              </a:uFill>
              <a:latin typeface="Arial"/>
            </a:endParaRPr>
          </a:p>
        </p:txBody>
      </p:sp>
      <p:pic>
        <p:nvPicPr>
          <p:cNvPr id="435" name="Picture 204"/>
          <p:cNvPicPr/>
          <p:nvPr/>
        </p:nvPicPr>
        <p:blipFill>
          <a:blip r:embed="rId3"/>
          <a:stretch/>
        </p:blipFill>
        <p:spPr>
          <a:xfrm>
            <a:off x="274320" y="3200400"/>
            <a:ext cx="5062320" cy="2010240"/>
          </a:xfrm>
          <a:prstGeom prst="rect">
            <a:avLst/>
          </a:prstGeom>
          <a:ln>
            <a:noFill/>
          </a:ln>
        </p:spPr>
      </p:pic>
      <p:sp>
        <p:nvSpPr>
          <p:cNvPr id="436" name="CustomShape 3"/>
          <p:cNvSpPr/>
          <p:nvPr/>
        </p:nvSpPr>
        <p:spPr>
          <a:xfrm>
            <a:off x="639360" y="5486400"/>
            <a:ext cx="2742480" cy="186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W = 7</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K = 3</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P =0</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S=1</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O = ((7 – 3 + 2*0) /1  ) +1</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O  = 5</a:t>
            </a:r>
            <a:endParaRPr lang="en-US" sz="1800" b="0" strike="noStrike" spc="-1">
              <a:solidFill>
                <a:srgbClr val="000000"/>
              </a:solidFill>
              <a:uFill>
                <a:solidFill>
                  <a:srgbClr val="FFFFFF"/>
                </a:solidFill>
              </a:uFill>
              <a:latin typeface="Arial"/>
            </a:endParaRPr>
          </a:p>
        </p:txBody>
      </p:sp>
      <p:sp>
        <p:nvSpPr>
          <p:cNvPr id="437" name="CustomShape 4"/>
          <p:cNvSpPr/>
          <p:nvPr/>
        </p:nvSpPr>
        <p:spPr>
          <a:xfrm>
            <a:off x="7040880" y="3291840"/>
            <a:ext cx="4387680" cy="197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600" b="0" strike="noStrike" spc="-1">
                <a:solidFill>
                  <a:srgbClr val="000000"/>
                </a:solidFill>
                <a:uFill>
                  <a:solidFill>
                    <a:srgbClr val="FFFFFF"/>
                  </a:solidFill>
                </a:uFill>
                <a:latin typeface="Arial"/>
                <a:ea typeface="DejaVu Sans"/>
              </a:rPr>
              <a:t>Question ?</a:t>
            </a:r>
            <a:endParaRPr lang="en-US" sz="2600" b="0" strike="noStrike" spc="-1">
              <a:solidFill>
                <a:srgbClr val="000000"/>
              </a:solidFill>
              <a:uFill>
                <a:solidFill>
                  <a:srgbClr val="FFFFFF"/>
                </a:solidFill>
              </a:uFill>
              <a:latin typeface="Arial"/>
            </a:endParaRPr>
          </a:p>
          <a:p>
            <a:pPr>
              <a:lnSpc>
                <a:spcPct val="100000"/>
              </a:lnSpc>
            </a:pPr>
            <a:endParaRPr lang="en-US" sz="26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Input Image is 7 x7</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Stride = 1</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Filter Size =3</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 want my Output to be 7x7</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p:txBody>
      </p:sp>
      <p:sp>
        <p:nvSpPr>
          <p:cNvPr id="438" name="CustomShape 5"/>
          <p:cNvSpPr/>
          <p:nvPr/>
        </p:nvSpPr>
        <p:spPr>
          <a:xfrm>
            <a:off x="7128000" y="5303520"/>
            <a:ext cx="4577400" cy="186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Answer:</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Add Zero Padding</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7 = ((7-3 + 2P)/1)+1</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7 = (4+ 2P) + 1</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6 = 4 + 2P</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P = (6-4)/2  = 1</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106560" y="378000"/>
            <a:ext cx="9420120" cy="69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   AlphaGo Zero beats AlphaGo  100-0</a:t>
            </a:r>
            <a:endParaRPr lang="en-US" sz="4000" b="0" strike="noStrike" spc="-1">
              <a:solidFill>
                <a:srgbClr val="000000"/>
              </a:solidFill>
              <a:uFill>
                <a:solidFill>
                  <a:srgbClr val="FFFFFF"/>
                </a:solidFill>
              </a:uFill>
              <a:latin typeface="Arial"/>
            </a:endParaRPr>
          </a:p>
        </p:txBody>
      </p:sp>
      <p:sp>
        <p:nvSpPr>
          <p:cNvPr id="133" name="CustomShape 2"/>
          <p:cNvSpPr/>
          <p:nvPr/>
        </p:nvSpPr>
        <p:spPr>
          <a:xfrm>
            <a:off x="599040" y="1645920"/>
            <a:ext cx="10737720" cy="5789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200">
              <a:lnSpc>
                <a:spcPct val="100000"/>
              </a:lnSpc>
              <a:spcAft>
                <a:spcPts val="1409"/>
              </a:spcAft>
              <a:buClr>
                <a:srgbClr val="04617B"/>
              </a:buClr>
              <a:buSzPct val="45000"/>
              <a:buFont typeface="Wingdings" charset="2"/>
              <a:buChar char=""/>
            </a:pPr>
            <a:r>
              <a:rPr lang="en-US" sz="2200" b="0" strike="noStrike" spc="-1" dirty="0" err="1">
                <a:solidFill>
                  <a:srgbClr val="000000"/>
                </a:solidFill>
                <a:uFill>
                  <a:solidFill>
                    <a:srgbClr val="FFFFFF"/>
                  </a:solidFill>
                </a:uFill>
                <a:latin typeface="Source Sans Pro"/>
                <a:ea typeface="Droid Sans"/>
              </a:rPr>
              <a:t>Whats</a:t>
            </a:r>
            <a:r>
              <a:rPr lang="en-US" sz="2200" b="0" strike="noStrike" spc="-1" dirty="0">
                <a:solidFill>
                  <a:srgbClr val="000000"/>
                </a:solidFill>
                <a:uFill>
                  <a:solidFill>
                    <a:srgbClr val="FFFFFF"/>
                  </a:solidFill>
                </a:uFill>
                <a:latin typeface="Source Sans Pro"/>
                <a:ea typeface="Droid Sans"/>
              </a:rPr>
              <a:t>  so different about  </a:t>
            </a:r>
            <a:r>
              <a:rPr lang="en-US" sz="2800" b="1" strike="noStrike" spc="-1" dirty="0">
                <a:solidFill>
                  <a:srgbClr val="000000"/>
                </a:solidFill>
                <a:uFill>
                  <a:solidFill>
                    <a:srgbClr val="FFFFFF"/>
                  </a:solidFill>
                </a:uFill>
                <a:latin typeface="Source Sans Pro"/>
                <a:ea typeface="Droid Sans"/>
              </a:rPr>
              <a:t>AlphaGo Zero.  ?</a:t>
            </a:r>
            <a:endParaRPr lang="en-US" sz="2800" b="0" strike="noStrike" spc="-1" dirty="0">
              <a:solidFill>
                <a:srgbClr val="000000"/>
              </a:solidFill>
              <a:uFill>
                <a:solidFill>
                  <a:srgbClr val="FFFFFF"/>
                </a:solidFill>
              </a:uFill>
              <a:latin typeface="Arial"/>
            </a:endParaRPr>
          </a:p>
          <a:p>
            <a:pPr marL="432000" indent="-322200">
              <a:lnSpc>
                <a:spcPct val="100000"/>
              </a:lnSpc>
              <a:spcAft>
                <a:spcPts val="1409"/>
              </a:spcAft>
              <a:buClr>
                <a:srgbClr val="04617B"/>
              </a:buClr>
              <a:buSzPct val="45000"/>
              <a:buFont typeface="Wingdings" charset="2"/>
              <a:buChar char=""/>
            </a:pPr>
            <a:r>
              <a:rPr lang="en-US" sz="2200" b="0" strike="noStrike" spc="-1" dirty="0">
                <a:solidFill>
                  <a:srgbClr val="000000"/>
                </a:solidFill>
                <a:uFill>
                  <a:solidFill>
                    <a:srgbClr val="FFFFFF"/>
                  </a:solidFill>
                </a:uFill>
                <a:latin typeface="Source Sans Pro"/>
                <a:ea typeface="Droid Sans"/>
              </a:rPr>
              <a:t>It mastered Go from scratch, with no human help, beyond being told the rules. It learnt  to play Go, simply by playing  games against itself . </a:t>
            </a:r>
            <a:endParaRPr lang="en-US" sz="2200" b="0" strike="noStrike" spc="-1" dirty="0">
              <a:solidFill>
                <a:srgbClr val="000000"/>
              </a:solidFill>
              <a:uFill>
                <a:solidFill>
                  <a:srgbClr val="FFFFFF"/>
                </a:solidFill>
              </a:uFill>
              <a:latin typeface="Arial"/>
            </a:endParaRPr>
          </a:p>
          <a:p>
            <a:pPr marL="432000" indent="-322200">
              <a:lnSpc>
                <a:spcPct val="100000"/>
              </a:lnSpc>
              <a:spcAft>
                <a:spcPts val="1409"/>
              </a:spcAft>
              <a:buClr>
                <a:srgbClr val="04617B"/>
              </a:buClr>
              <a:buSzPct val="45000"/>
              <a:buFont typeface="Wingdings" charset="2"/>
              <a:buChar char=""/>
            </a:pPr>
            <a:r>
              <a:rPr lang="en-US" sz="2200" b="0" u="sng" strike="noStrike" spc="-1" dirty="0">
                <a:solidFill>
                  <a:srgbClr val="0000FF"/>
                </a:solidFill>
                <a:uFill>
                  <a:solidFill>
                    <a:srgbClr val="FFFFFF"/>
                  </a:solidFill>
                </a:uFill>
                <a:latin typeface="Source Sans Pro"/>
                <a:ea typeface="Droid Sans"/>
              </a:rPr>
              <a:t>Running millions of game simulations against itself, it took 40 days, for it to learn from scratch and beat AlphaGo.</a:t>
            </a:r>
            <a:endParaRPr lang="en-US" sz="2200" b="0" strike="noStrike" spc="-1" dirty="0">
              <a:solidFill>
                <a:srgbClr val="000000"/>
              </a:solidFill>
              <a:uFill>
                <a:solidFill>
                  <a:srgbClr val="FFFFFF"/>
                </a:solidFill>
              </a:uFill>
              <a:latin typeface="Arial"/>
            </a:endParaRPr>
          </a:p>
          <a:p>
            <a:pPr marL="432000" indent="-322200">
              <a:lnSpc>
                <a:spcPct val="100000"/>
              </a:lnSpc>
              <a:spcAft>
                <a:spcPts val="1409"/>
              </a:spcAft>
              <a:buClr>
                <a:srgbClr val="04617B"/>
              </a:buClr>
              <a:buSzPct val="45000"/>
              <a:buFont typeface="Wingdings" charset="2"/>
              <a:buChar char=""/>
            </a:pPr>
            <a:r>
              <a:rPr lang="en-US" sz="2200" b="0" strike="noStrike" spc="-1" dirty="0">
                <a:solidFill>
                  <a:srgbClr val="000000"/>
                </a:solidFill>
                <a:uFill>
                  <a:solidFill>
                    <a:srgbClr val="FFFFFF"/>
                  </a:solidFill>
                </a:uFill>
                <a:latin typeface="Source Sans Pro"/>
                <a:ea typeface="Droid Sans"/>
              </a:rPr>
              <a:t>What if you didn’t need clean data, but just experience, and the AI could train itself.</a:t>
            </a:r>
            <a:endParaRPr lang="en-US" sz="2200" b="0" strike="noStrike" spc="-1" dirty="0">
              <a:solidFill>
                <a:srgbClr val="000000"/>
              </a:solidFill>
              <a:uFill>
                <a:solidFill>
                  <a:srgbClr val="FFFFFF"/>
                </a:solidFill>
              </a:uFill>
              <a:latin typeface="Arial"/>
            </a:endParaRPr>
          </a:p>
          <a:p>
            <a:pPr marL="432000" indent="-322200">
              <a:lnSpc>
                <a:spcPct val="100000"/>
              </a:lnSpc>
              <a:spcAft>
                <a:spcPts val="1409"/>
              </a:spcAft>
              <a:buClr>
                <a:srgbClr val="04617B"/>
              </a:buClr>
              <a:buSzPct val="45000"/>
              <a:buFont typeface="Wingdings" charset="2"/>
              <a:buChar char=""/>
            </a:pPr>
            <a:r>
              <a:rPr lang="en-US" sz="2200" b="0" strike="noStrike" spc="-1" dirty="0">
                <a:solidFill>
                  <a:srgbClr val="000000"/>
                </a:solidFill>
                <a:uFill>
                  <a:solidFill>
                    <a:srgbClr val="FFFFFF"/>
                  </a:solidFill>
                </a:uFill>
                <a:latin typeface="Source Sans Pro"/>
                <a:ea typeface="Droid Sans"/>
              </a:rPr>
              <a:t>“Its more powerful than previous approaches, because by not using human data, or human expertise in any fashion, we removed the constraints of human knowledge and it is able to create knowledge itself” says David Silver AlphaGo’s lead researcher.</a:t>
            </a:r>
            <a:endParaRPr lang="en-US" sz="2200" b="0" strike="noStrike" spc="-1" dirty="0">
              <a:solidFill>
                <a:srgbClr val="000000"/>
              </a:solidFill>
              <a:uFill>
                <a:solidFill>
                  <a:srgbClr val="FFFFFF"/>
                </a:solidFill>
              </a:uFill>
              <a:latin typeface="Arial"/>
            </a:endParaRPr>
          </a:p>
          <a:p>
            <a:pPr marL="432000" indent="-322200">
              <a:lnSpc>
                <a:spcPct val="100000"/>
              </a:lnSpc>
              <a:spcAft>
                <a:spcPts val="1409"/>
              </a:spcAft>
              <a:buClr>
                <a:srgbClr val="04617B"/>
              </a:buClr>
              <a:buSzPct val="45000"/>
              <a:buFont typeface="Wingdings" charset="2"/>
              <a:buChar char=""/>
            </a:pPr>
            <a:r>
              <a:rPr lang="en-US" sz="2200" b="0" strike="noStrike" spc="-1" dirty="0">
                <a:solidFill>
                  <a:srgbClr val="000000"/>
                </a:solidFill>
                <a:uFill>
                  <a:solidFill>
                    <a:srgbClr val="FFFFFF"/>
                  </a:solidFill>
                </a:uFill>
                <a:latin typeface="Source Sans Pro"/>
                <a:ea typeface="Droid Sans"/>
              </a:rPr>
              <a:t>The program amasses its skill through Reinforcement Learning. When it plays a good move, it is rewarded, when it makes a bad move, it gets punished.</a:t>
            </a:r>
            <a:endParaRPr lang="en-US" sz="2200" b="0" strike="noStrike" spc="-1" dirty="0">
              <a:solidFill>
                <a:srgbClr val="000000"/>
              </a:solidFill>
              <a:uFill>
                <a:solidFill>
                  <a:srgbClr val="FFFFFF"/>
                </a:solidFill>
              </a:uFill>
              <a:latin typeface="Arial"/>
            </a:endParaRPr>
          </a:p>
          <a:p>
            <a:pPr>
              <a:lnSpc>
                <a:spcPct val="100000"/>
              </a:lnSpc>
              <a:spcAft>
                <a:spcPts val="1409"/>
              </a:spcAft>
            </a:pPr>
            <a:r>
              <a:rPr lang="en-US" sz="2200" b="0" u="sng" strike="noStrike" spc="-1" dirty="0">
                <a:solidFill>
                  <a:srgbClr val="0000FF"/>
                </a:solidFill>
                <a:uFill>
                  <a:solidFill>
                    <a:srgbClr val="FFFFFF"/>
                  </a:solidFill>
                </a:uFill>
                <a:latin typeface="Source Sans Pro"/>
                <a:ea typeface="Droid Sans"/>
                <a:hlinkClick r:id="rId3"/>
              </a:rPr>
              <a:t>       https</a:t>
            </a:r>
            <a:r>
              <a:rPr lang="en-US" sz="2200" b="0" u="sng" strike="noStrike" spc="-1" dirty="0">
                <a:solidFill>
                  <a:srgbClr val="0000FF"/>
                </a:solidFill>
                <a:uFill>
                  <a:solidFill>
                    <a:srgbClr val="FFFFFF"/>
                  </a:solidFill>
                </a:uFill>
                <a:latin typeface="Source Sans Pro"/>
                <a:ea typeface="Droid Sans"/>
                <a:hlinkClick r:id="rId3"/>
              </a:rPr>
              <a:t>://</a:t>
            </a:r>
            <a:r>
              <a:rPr lang="en-US" sz="2200" b="0" u="sng" strike="noStrike" spc="-1" dirty="0">
                <a:solidFill>
                  <a:srgbClr val="0000FF"/>
                </a:solidFill>
                <a:uFill>
                  <a:solidFill>
                    <a:srgbClr val="FFFFFF"/>
                  </a:solidFill>
                </a:uFill>
                <a:latin typeface="Source Sans Pro"/>
                <a:ea typeface="Droid Sans"/>
                <a:hlinkClick r:id="rId3"/>
              </a:rPr>
              <a:t>giant.gfycat.com/LazyGiddyDove.webm</a:t>
            </a:r>
            <a:endParaRPr lang="en-US" sz="2200" b="0" strike="noStrike" spc="-1" dirty="0">
              <a:solidFill>
                <a:srgbClr val="000000"/>
              </a:solidFill>
              <a:uFill>
                <a:solidFill>
                  <a:srgbClr val="FFFFFF"/>
                </a:solidFill>
              </a:uFill>
              <a:latin typeface="Arial"/>
            </a:endParaRPr>
          </a:p>
          <a:p>
            <a:pPr marL="108000">
              <a:lnSpc>
                <a:spcPct val="100000"/>
              </a:lnSpc>
              <a:spcAft>
                <a:spcPts val="1409"/>
              </a:spcAft>
            </a:pPr>
            <a:endParaRPr lang="en-US" sz="22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ustomShape 1"/>
          <p:cNvSpPr/>
          <p:nvPr/>
        </p:nvSpPr>
        <p:spPr>
          <a:xfrm>
            <a:off x="457200" y="457200"/>
            <a:ext cx="57592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Activation Function Layer</a:t>
            </a:r>
            <a:endParaRPr lang="en-US" sz="4000" b="0" strike="noStrike" spc="-1">
              <a:solidFill>
                <a:srgbClr val="000000"/>
              </a:solidFill>
              <a:uFill>
                <a:solidFill>
                  <a:srgbClr val="FFFFFF"/>
                </a:solidFill>
              </a:uFill>
              <a:latin typeface="Arial"/>
            </a:endParaRPr>
          </a:p>
        </p:txBody>
      </p:sp>
      <p:sp>
        <p:nvSpPr>
          <p:cNvPr id="440" name="CustomShape 2"/>
          <p:cNvSpPr/>
          <p:nvPr/>
        </p:nvSpPr>
        <p:spPr>
          <a:xfrm>
            <a:off x="182880" y="1920240"/>
            <a:ext cx="11428560" cy="363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After each convolution layer, we apply a nonlinear layer (or activation layer).</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The purpose of this layer is to introduce non-linearity to a system that basically has just been computing linear</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 operations during the convolution layers, since most of the real-world data we would want our ConvNet to learn would be non-linear.</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We will be using ReLU ( Rectified Linear Unit).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ReLU is an element wise operation (applied per pixel) and replaces all negative pixel values in the feature map by zero.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Other non linear functions such as tanh or sigmoid can also be used instead of ReLU, but ReLU has been found to perform better in most situations.</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CustomShape 1"/>
          <p:cNvSpPr/>
          <p:nvPr/>
        </p:nvSpPr>
        <p:spPr>
          <a:xfrm>
            <a:off x="457200" y="457200"/>
            <a:ext cx="3884040" cy="59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Pooling  Layer</a:t>
            </a:r>
            <a:endParaRPr lang="en-US" sz="4000" b="0" strike="noStrike" spc="-1">
              <a:solidFill>
                <a:srgbClr val="000000"/>
              </a:solidFill>
              <a:uFill>
                <a:solidFill>
                  <a:srgbClr val="FFFFFF"/>
                </a:solidFill>
              </a:uFill>
              <a:latin typeface="Arial"/>
            </a:endParaRPr>
          </a:p>
        </p:txBody>
      </p:sp>
      <p:pic>
        <p:nvPicPr>
          <p:cNvPr id="442" name="Picture 211"/>
          <p:cNvPicPr/>
          <p:nvPr/>
        </p:nvPicPr>
        <p:blipFill>
          <a:blip r:embed="rId2"/>
          <a:stretch/>
        </p:blipFill>
        <p:spPr>
          <a:xfrm>
            <a:off x="232920" y="1659600"/>
            <a:ext cx="4703400" cy="4008240"/>
          </a:xfrm>
          <a:prstGeom prst="rect">
            <a:avLst/>
          </a:prstGeom>
          <a:ln>
            <a:noFill/>
          </a:ln>
        </p:spPr>
      </p:pic>
      <p:sp>
        <p:nvSpPr>
          <p:cNvPr id="443" name="CustomShape 2"/>
          <p:cNvSpPr/>
          <p:nvPr/>
        </p:nvSpPr>
        <p:spPr>
          <a:xfrm>
            <a:off x="5303520" y="1737360"/>
            <a:ext cx="6582240" cy="464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Pooling (subsampling) reduces the dimensionality of each feature map but retains the most important information.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Spatial Pooling can be of different types: Max, Average, Sum etc.</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 our case of Max Pooling, we have defined a 2×2 window.</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We take the largest element from the rectified feature map within that window.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Instead of taking the largest element we could also take the average (Average Pooling) or sum of all elements in that window.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 practice, Max Pooling has been shown to work better.</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182880" y="1828800"/>
            <a:ext cx="11520000" cy="4138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The function of Pooling is to progressively reduce the spatial size of the input representation.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 particular, pooling</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1456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Makes the input representations (feature dimension) smaller and more manageable.</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1456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Reduces the number of parameters and computations in the network, therefore, controlling overfitting.</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1456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Makes the network invariant to small transformations, distortions and translations in the input image. </a:t>
            </a:r>
            <a:endParaRPr lang="en-US" sz="1800" b="0" strike="noStrike" spc="-1">
              <a:solidFill>
                <a:srgbClr val="000000"/>
              </a:solidFill>
              <a:uFill>
                <a:solidFill>
                  <a:srgbClr val="FFFFFF"/>
                </a:solidFill>
              </a:uFill>
              <a:latin typeface="Arial"/>
            </a:endParaRPr>
          </a:p>
          <a:p>
            <a:pPr marL="216000" indent="-21456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(a small distortion in input will not change the output of Pooling – since we take the max / avg value in a local neighborhood).</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1456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Helps us arrive at an almost scale invariant representation of our image (the exact term is “equivariant”). </a:t>
            </a:r>
            <a:endParaRPr lang="en-US" sz="1800" b="0" strike="noStrike" spc="-1">
              <a:solidFill>
                <a:srgbClr val="000000"/>
              </a:solidFill>
              <a:uFill>
                <a:solidFill>
                  <a:srgbClr val="FFFFFF"/>
                </a:solidFill>
              </a:uFill>
              <a:latin typeface="Arial"/>
            </a:endParaRPr>
          </a:p>
          <a:p>
            <a:pPr marL="216000" indent="-214560">
              <a:lnSpc>
                <a:spcPct val="100000"/>
              </a:lnSpc>
              <a:buClr>
                <a:srgbClr val="000000"/>
              </a:buClr>
              <a:buSzPct val="45000"/>
              <a:buFont typeface="Symbol"/>
              <a:buChar char=""/>
            </a:pPr>
            <a:r>
              <a:rPr lang="en-US" sz="1800" b="0" strike="noStrike" spc="-1">
                <a:solidFill>
                  <a:srgbClr val="000000"/>
                </a:solidFill>
                <a:uFill>
                  <a:solidFill>
                    <a:srgbClr val="FFFFFF"/>
                  </a:solidFill>
                </a:uFill>
                <a:latin typeface="Arial"/>
                <a:ea typeface="DejaVu Sans"/>
              </a:rPr>
              <a:t>This is very powerful since we can detect objects in an image no matter where they are located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
        <p:nvSpPr>
          <p:cNvPr id="445" name="CustomShape 2"/>
          <p:cNvSpPr/>
          <p:nvPr/>
        </p:nvSpPr>
        <p:spPr>
          <a:xfrm>
            <a:off x="182880" y="640080"/>
            <a:ext cx="6399360" cy="54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a:solidFill>
                  <a:srgbClr val="000000"/>
                </a:solidFill>
                <a:uFill>
                  <a:solidFill>
                    <a:srgbClr val="FFFFFF"/>
                  </a:solidFill>
                </a:uFill>
                <a:latin typeface="Arial"/>
                <a:ea typeface="DejaVu Sans"/>
              </a:rPr>
              <a:t>Benefits of Pooling</a:t>
            </a: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icture 215"/>
          <p:cNvPicPr/>
          <p:nvPr/>
        </p:nvPicPr>
        <p:blipFill>
          <a:blip r:embed="rId2"/>
          <a:stretch/>
        </p:blipFill>
        <p:spPr>
          <a:xfrm>
            <a:off x="1005840" y="2301480"/>
            <a:ext cx="6228720" cy="5012280"/>
          </a:xfrm>
          <a:prstGeom prst="rect">
            <a:avLst/>
          </a:prstGeom>
          <a:ln>
            <a:noFill/>
          </a:ln>
        </p:spPr>
      </p:pic>
      <p:sp>
        <p:nvSpPr>
          <p:cNvPr id="447" name="CustomShape 1"/>
          <p:cNvSpPr/>
          <p:nvPr/>
        </p:nvSpPr>
        <p:spPr>
          <a:xfrm>
            <a:off x="1371600" y="1828800"/>
            <a:ext cx="686880" cy="45576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500" b="0" strike="noStrike" spc="-1">
                <a:solidFill>
                  <a:srgbClr val="000000"/>
                </a:solidFill>
                <a:uFill>
                  <a:solidFill>
                    <a:srgbClr val="FFFFFF"/>
                  </a:solidFill>
                </a:uFill>
                <a:latin typeface="Arial"/>
                <a:ea typeface="DejaVu Sans"/>
              </a:rPr>
              <a:t>Input</a:t>
            </a:r>
            <a:endParaRPr lang="en-US" sz="1500" b="0" strike="noStrike" spc="-1">
              <a:solidFill>
                <a:srgbClr val="000000"/>
              </a:solidFill>
              <a:uFill>
                <a:solidFill>
                  <a:srgbClr val="FFFFFF"/>
                </a:solidFill>
              </a:uFill>
              <a:latin typeface="Arial"/>
            </a:endParaRPr>
          </a:p>
        </p:txBody>
      </p:sp>
      <p:sp>
        <p:nvSpPr>
          <p:cNvPr id="448" name="CustomShape 2"/>
          <p:cNvSpPr/>
          <p:nvPr/>
        </p:nvSpPr>
        <p:spPr>
          <a:xfrm>
            <a:off x="3383280" y="1920240"/>
            <a:ext cx="363600" cy="37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uFill>
                  <a:solidFill>
                    <a:srgbClr val="FFFFFF"/>
                  </a:solidFill>
                </a:uFill>
                <a:latin typeface="Arial"/>
                <a:ea typeface="DejaVu Sans"/>
              </a:rPr>
              <a:t>C</a:t>
            </a:r>
            <a:endParaRPr lang="en-US" sz="2000" b="0" strike="noStrike" spc="-1">
              <a:solidFill>
                <a:srgbClr val="000000"/>
              </a:solidFill>
              <a:uFill>
                <a:solidFill>
                  <a:srgbClr val="FFFFFF"/>
                </a:solidFill>
              </a:uFill>
              <a:latin typeface="Arial"/>
            </a:endParaRPr>
          </a:p>
        </p:txBody>
      </p:sp>
      <p:sp>
        <p:nvSpPr>
          <p:cNvPr id="449" name="CustomShape 3"/>
          <p:cNvSpPr/>
          <p:nvPr/>
        </p:nvSpPr>
        <p:spPr>
          <a:xfrm>
            <a:off x="4572000" y="1920240"/>
            <a:ext cx="331560" cy="43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uFill>
                  <a:solidFill>
                    <a:srgbClr val="FFFFFF"/>
                  </a:solidFill>
                </a:uFill>
                <a:latin typeface="Arial"/>
                <a:ea typeface="DejaVu Sans"/>
              </a:rPr>
              <a:t>P</a:t>
            </a:r>
            <a:endParaRPr lang="en-US" sz="2000" b="0" strike="noStrike" spc="-1">
              <a:solidFill>
                <a:srgbClr val="000000"/>
              </a:solidFill>
              <a:uFill>
                <a:solidFill>
                  <a:srgbClr val="FFFFFF"/>
                </a:solidFill>
              </a:uFill>
              <a:latin typeface="Arial"/>
            </a:endParaRPr>
          </a:p>
        </p:txBody>
      </p:sp>
      <p:sp>
        <p:nvSpPr>
          <p:cNvPr id="450" name="CustomShape 4"/>
          <p:cNvSpPr/>
          <p:nvPr/>
        </p:nvSpPr>
        <p:spPr>
          <a:xfrm>
            <a:off x="5415480" y="1920240"/>
            <a:ext cx="343800" cy="34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C</a:t>
            </a:r>
            <a:endParaRPr lang="en-US" sz="1800" b="0" strike="noStrike" spc="-1">
              <a:solidFill>
                <a:srgbClr val="000000"/>
              </a:solidFill>
              <a:uFill>
                <a:solidFill>
                  <a:srgbClr val="FFFFFF"/>
                </a:solidFill>
              </a:uFill>
              <a:latin typeface="Arial"/>
            </a:endParaRPr>
          </a:p>
        </p:txBody>
      </p:sp>
      <p:sp>
        <p:nvSpPr>
          <p:cNvPr id="451" name="CustomShape 5"/>
          <p:cNvSpPr/>
          <p:nvPr/>
        </p:nvSpPr>
        <p:spPr>
          <a:xfrm>
            <a:off x="6126480" y="1956240"/>
            <a:ext cx="364320" cy="34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P</a:t>
            </a:r>
            <a:endParaRPr lang="en-US" sz="1800" b="0" strike="noStrike" spc="-1">
              <a:solidFill>
                <a:srgbClr val="000000"/>
              </a:solidFill>
              <a:uFill>
                <a:solidFill>
                  <a:srgbClr val="FFFFFF"/>
                </a:solidFill>
              </a:uFill>
              <a:latin typeface="Arial"/>
            </a:endParaRPr>
          </a:p>
        </p:txBody>
      </p:sp>
      <p:sp>
        <p:nvSpPr>
          <p:cNvPr id="452" name="CustomShape 6"/>
          <p:cNvSpPr/>
          <p:nvPr/>
        </p:nvSpPr>
        <p:spPr>
          <a:xfrm>
            <a:off x="6584400" y="1927800"/>
            <a:ext cx="363600" cy="37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uFill>
                  <a:solidFill>
                    <a:srgbClr val="FFFFFF"/>
                  </a:solidFill>
                </a:uFill>
                <a:latin typeface="Arial"/>
                <a:ea typeface="DejaVu Sans"/>
              </a:rPr>
              <a:t>C</a:t>
            </a:r>
            <a:endParaRPr lang="en-US" sz="2000" b="0" strike="noStrike" spc="-1">
              <a:solidFill>
                <a:srgbClr val="000000"/>
              </a:solidFill>
              <a:uFill>
                <a:solidFill>
                  <a:srgbClr val="FFFFFF"/>
                </a:solidFill>
              </a:uFill>
              <a:latin typeface="Arial"/>
            </a:endParaRPr>
          </a:p>
        </p:txBody>
      </p:sp>
      <p:sp>
        <p:nvSpPr>
          <p:cNvPr id="453" name="CustomShape 7"/>
          <p:cNvSpPr/>
          <p:nvPr/>
        </p:nvSpPr>
        <p:spPr>
          <a:xfrm>
            <a:off x="9419040" y="2186640"/>
            <a:ext cx="363600" cy="37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uFill>
                  <a:solidFill>
                    <a:srgbClr val="FFFFFF"/>
                  </a:solidFill>
                </a:uFill>
                <a:latin typeface="Arial"/>
                <a:ea typeface="DejaVu Sans"/>
              </a:rPr>
              <a:t>C</a:t>
            </a:r>
            <a:endParaRPr lang="en-US" sz="2000" b="0" strike="noStrike" spc="-1">
              <a:solidFill>
                <a:srgbClr val="000000"/>
              </a:solidFill>
              <a:uFill>
                <a:solidFill>
                  <a:srgbClr val="FFFFFF"/>
                </a:solidFill>
              </a:uFill>
              <a:latin typeface="Arial"/>
            </a:endParaRPr>
          </a:p>
        </p:txBody>
      </p:sp>
      <p:sp>
        <p:nvSpPr>
          <p:cNvPr id="454" name="CustomShape 8"/>
          <p:cNvSpPr/>
          <p:nvPr/>
        </p:nvSpPr>
        <p:spPr>
          <a:xfrm>
            <a:off x="9875520" y="2216880"/>
            <a:ext cx="2015640" cy="34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Convolution Layer</a:t>
            </a:r>
            <a:endParaRPr lang="en-US" sz="1800" b="0" strike="noStrike" spc="-1">
              <a:solidFill>
                <a:srgbClr val="000000"/>
              </a:solidFill>
              <a:uFill>
                <a:solidFill>
                  <a:srgbClr val="FFFFFF"/>
                </a:solidFill>
              </a:uFill>
              <a:latin typeface="Arial"/>
            </a:endParaRPr>
          </a:p>
        </p:txBody>
      </p:sp>
      <p:sp>
        <p:nvSpPr>
          <p:cNvPr id="455" name="CustomShape 9"/>
          <p:cNvSpPr/>
          <p:nvPr/>
        </p:nvSpPr>
        <p:spPr>
          <a:xfrm>
            <a:off x="9418320" y="2834640"/>
            <a:ext cx="331560" cy="43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uFill>
                  <a:solidFill>
                    <a:srgbClr val="FFFFFF"/>
                  </a:solidFill>
                </a:uFill>
                <a:latin typeface="Arial"/>
                <a:ea typeface="DejaVu Sans"/>
              </a:rPr>
              <a:t>P</a:t>
            </a:r>
            <a:endParaRPr lang="en-US" sz="2000" b="0" strike="noStrike" spc="-1">
              <a:solidFill>
                <a:srgbClr val="000000"/>
              </a:solidFill>
              <a:uFill>
                <a:solidFill>
                  <a:srgbClr val="FFFFFF"/>
                </a:solidFill>
              </a:uFill>
              <a:latin typeface="Arial"/>
            </a:endParaRPr>
          </a:p>
        </p:txBody>
      </p:sp>
      <p:sp>
        <p:nvSpPr>
          <p:cNvPr id="456" name="CustomShape 10"/>
          <p:cNvSpPr/>
          <p:nvPr/>
        </p:nvSpPr>
        <p:spPr>
          <a:xfrm>
            <a:off x="9875520" y="2856960"/>
            <a:ext cx="1572120" cy="34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Pooling Layer</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1"/>
          <p:cNvSpPr/>
          <p:nvPr/>
        </p:nvSpPr>
        <p:spPr>
          <a:xfrm>
            <a:off x="137880" y="640080"/>
            <a:ext cx="635292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0" strike="noStrike" spc="-1">
                <a:solidFill>
                  <a:srgbClr val="000000"/>
                </a:solidFill>
                <a:uFill>
                  <a:solidFill>
                    <a:srgbClr val="FFFFFF"/>
                  </a:solidFill>
                </a:uFill>
                <a:latin typeface="Calibri"/>
                <a:ea typeface="DejaVu Sans"/>
              </a:rPr>
              <a:t>Fully Connected Layer</a:t>
            </a:r>
            <a:endParaRPr lang="en-US" sz="4000" b="0" strike="noStrike" spc="-1">
              <a:solidFill>
                <a:srgbClr val="000000"/>
              </a:solidFill>
              <a:uFill>
                <a:solidFill>
                  <a:srgbClr val="FFFFFF"/>
                </a:solidFill>
              </a:uFill>
              <a:latin typeface="Arial"/>
            </a:endParaRPr>
          </a:p>
        </p:txBody>
      </p:sp>
      <p:sp>
        <p:nvSpPr>
          <p:cNvPr id="458" name="CustomShape 2"/>
          <p:cNvSpPr/>
          <p:nvPr/>
        </p:nvSpPr>
        <p:spPr>
          <a:xfrm>
            <a:off x="0" y="1569960"/>
            <a:ext cx="11967480" cy="616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The Fully Connected layer is a traditional Multi Layer Perceptron that uses a softmax activation function in the output layer</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Every neuron in the previous layer is connected to every neuron on the next layer.</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The output from the convolutional and pooling layers represent high-level features of the input image.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The purpose of the Fully Connected layer is to use these features for classifying the input image </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into various classes based on the training dataset.</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Apart from classification, adding a fully-connected layer is also a cheap way of learning non-linear combinations of these features.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Most of the features from convolutional and pooling layers may be good for the classification task, but combinations of those features might be even better.</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The sum of output probabilities from the Fully Connected Layer is 1.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This is ensured by using the Softmax as the activation function in the output layer of the Fully Connected Layer.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The Softmax function takes a vector of arbitrary real-valued scores and squashes it to a vector of values between zero and one that sum to one. </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Picture 228"/>
          <p:cNvPicPr/>
          <p:nvPr/>
        </p:nvPicPr>
        <p:blipFill>
          <a:blip r:embed="rId2"/>
          <a:stretch/>
        </p:blipFill>
        <p:spPr>
          <a:xfrm>
            <a:off x="305280" y="1627200"/>
            <a:ext cx="11305800" cy="5320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CustomShape 1"/>
          <p:cNvSpPr/>
          <p:nvPr/>
        </p:nvSpPr>
        <p:spPr>
          <a:xfrm>
            <a:off x="183600" y="1645920"/>
            <a:ext cx="11427840" cy="544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uFill>
                  <a:solidFill>
                    <a:srgbClr val="FFFFFF"/>
                  </a:solidFill>
                </a:uFill>
                <a:latin typeface="Arial"/>
                <a:ea typeface="DejaVu Sans"/>
              </a:rPr>
              <a:t>Step1: We initialize all filters and parameters / weights with random values.</a:t>
            </a: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Step2: The network takes a training image as input, goes through the forward propagation step (convolution, ReLU and pooling operations along with forward propagation in the Fully Connected layer) and finds the output probabilities for each class.</a:t>
            </a: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Lets say the output probabilities for the “4” image above are [0.2,0.0,0.0, 0.1, 0.3, 0.1,0.0,0.1,0.1,0.1]</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Since weights are randomly assigned for the first training example, output probabilities are also random.</a:t>
            </a: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Step3: Calculate the total error at the output layer (summation over all 10 classes)</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Total Error = ∑  ½ (target probability – output probability) ²</a:t>
            </a: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Step4: Use Backpropagation to calculate the gradients of the error with respect to all weights in the network and use gradient descent to update all filter values / weights and parameter values to minimize the output error.</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The weights are adjusted in proportion to their contribution to the total error.</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When the same image is input again, output probabilities might now be </a:t>
            </a: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[0.1,0.0,0.0, 0.1, 0.7, 0.0,0.0,0.0,0.0,0.1], which is closer to the target vector [0, 0,0,0, 1, 0,0,0,0,0].</a:t>
            </a: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This means that the network has learnt to classify this particular image correctly by adjusting its weights / filters such that the output error is reduced.</a:t>
            </a:r>
            <a:endParaRPr lang="en-US" sz="1600" b="0" strike="noStrike" spc="-1">
              <a:solidFill>
                <a:srgbClr val="000000"/>
              </a:solidFill>
              <a:uFill>
                <a:solidFill>
                  <a:srgbClr val="FFFFFF"/>
                </a:solidFill>
              </a:uFill>
              <a:latin typeface="Arial"/>
            </a:endParaRPr>
          </a:p>
          <a:p>
            <a:pPr>
              <a:lnSpc>
                <a:spcPct val="100000"/>
              </a:lnSpc>
            </a:pPr>
            <a:endParaRPr lang="en-US" sz="1600" b="0" strike="noStrike" spc="-1">
              <a:solidFill>
                <a:srgbClr val="000000"/>
              </a:solidFill>
              <a:uFill>
                <a:solidFill>
                  <a:srgbClr val="FFFFFF"/>
                </a:solidFill>
              </a:uFill>
              <a:latin typeface="Arial"/>
            </a:endParaRPr>
          </a:p>
          <a:p>
            <a:pPr>
              <a:lnSpc>
                <a:spcPct val="100000"/>
              </a:lnSpc>
            </a:pPr>
            <a:r>
              <a:rPr lang="en-US" sz="1600" b="0" strike="noStrike" spc="-1">
                <a:solidFill>
                  <a:srgbClr val="000000"/>
                </a:solidFill>
                <a:uFill>
                  <a:solidFill>
                    <a:srgbClr val="FFFFFF"/>
                  </a:solidFill>
                </a:uFill>
                <a:latin typeface="Arial"/>
                <a:ea typeface="DejaVu Sans"/>
              </a:rPr>
              <a:t> Step5: Repeat steps 2-4 with all images in the training set.</a:t>
            </a:r>
            <a:endParaRPr lang="en-US" sz="1600" b="0" strike="noStrike" spc="-1">
              <a:solidFill>
                <a:srgbClr val="000000"/>
              </a:solidFill>
              <a:uFill>
                <a:solidFill>
                  <a:srgbClr val="FFFFFF"/>
                </a:solidFill>
              </a:uFill>
              <a:latin typeface="Arial"/>
            </a:endParaRPr>
          </a:p>
        </p:txBody>
      </p:sp>
      <p:sp>
        <p:nvSpPr>
          <p:cNvPr id="461" name="CustomShape 2"/>
          <p:cNvSpPr/>
          <p:nvPr/>
        </p:nvSpPr>
        <p:spPr>
          <a:xfrm>
            <a:off x="255240" y="538560"/>
            <a:ext cx="57783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600" b="0" strike="noStrike" spc="-1">
                <a:solidFill>
                  <a:srgbClr val="000000"/>
                </a:solidFill>
                <a:uFill>
                  <a:solidFill>
                    <a:srgbClr val="FFFFFF"/>
                  </a:solidFill>
                </a:uFill>
                <a:latin typeface="Arial"/>
                <a:ea typeface="DejaVu Sans"/>
              </a:rPr>
              <a:t>Training a Convoluted Neural Network</a:t>
            </a:r>
            <a:endParaRPr lang="en-US" sz="26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extShape 1"/>
          <p:cNvSpPr txBox="1"/>
          <p:nvPr/>
        </p:nvSpPr>
        <p:spPr>
          <a:xfrm>
            <a:off x="599760" y="301320"/>
            <a:ext cx="10797840" cy="126144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63" name="TextShape 2"/>
          <p:cNvSpPr txBox="1"/>
          <p:nvPr/>
        </p:nvSpPr>
        <p:spPr>
          <a:xfrm>
            <a:off x="599760" y="1768680"/>
            <a:ext cx="10797840" cy="4383720"/>
          </a:xfrm>
          <a:prstGeom prst="rect">
            <a:avLst/>
          </a:prstGeom>
          <a:noFill/>
          <a:ln>
            <a:noFill/>
          </a:ln>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CustomShape 1"/>
          <p:cNvSpPr/>
          <p:nvPr/>
        </p:nvSpPr>
        <p:spPr>
          <a:xfrm>
            <a:off x="599040" y="121320"/>
            <a:ext cx="10796760" cy="1260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r>
              <a:rPr lang="en-US" sz="4000" b="0" strike="noStrike" spc="-1">
                <a:solidFill>
                  <a:srgbClr val="000000"/>
                </a:solidFill>
                <a:uFill>
                  <a:solidFill>
                    <a:srgbClr val="FFFFFF"/>
                  </a:solidFill>
                </a:uFill>
                <a:latin typeface="Source Sans Pro Light"/>
                <a:ea typeface="DejaVu Sans"/>
              </a:rPr>
              <a:t>We all can help drive Discoveries</a:t>
            </a:r>
            <a:endParaRPr lang="en-US" sz="4000" b="0" strike="noStrike" spc="-1">
              <a:solidFill>
                <a:srgbClr val="000000"/>
              </a:solidFill>
              <a:uFill>
                <a:solidFill>
                  <a:srgbClr val="FFFFFF"/>
                </a:solidFill>
              </a:uFill>
              <a:latin typeface="Arial"/>
            </a:endParaRPr>
          </a:p>
        </p:txBody>
      </p:sp>
      <p:sp>
        <p:nvSpPr>
          <p:cNvPr id="465" name="CustomShape 2"/>
          <p:cNvSpPr/>
          <p:nvPr/>
        </p:nvSpPr>
        <p:spPr>
          <a:xfrm>
            <a:off x="599040" y="1920240"/>
            <a:ext cx="11103840" cy="46616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200">
              <a:lnSpc>
                <a:spcPct val="100000"/>
              </a:lnSpc>
              <a:spcAft>
                <a:spcPts val="1409"/>
              </a:spcAft>
            </a:pPr>
            <a:r>
              <a:rPr lang="en-US" sz="2800" b="0" strike="noStrike" spc="-1">
                <a:solidFill>
                  <a:srgbClr val="000000"/>
                </a:solidFill>
                <a:uFill>
                  <a:solidFill>
                    <a:srgbClr val="FFFFFF"/>
                  </a:solidFill>
                </a:uFill>
                <a:latin typeface="Source Sans Pro"/>
                <a:ea typeface="Droid Sans"/>
              </a:rPr>
              <a:t>T</a:t>
            </a:r>
            <a:r>
              <a:rPr lang="en-US" sz="1600" b="0" strike="noStrike" spc="-1">
                <a:solidFill>
                  <a:srgbClr val="000000"/>
                </a:solidFill>
                <a:uFill>
                  <a:solidFill>
                    <a:srgbClr val="FFFFFF"/>
                  </a:solidFill>
                </a:uFill>
                <a:latin typeface="Source Sans Pro"/>
                <a:ea typeface="Droid Sans"/>
              </a:rPr>
              <a:t>eenagers who used Machine Learning, and made a change.</a:t>
            </a:r>
            <a:endParaRPr lang="en-US" sz="1600" b="0" strike="noStrike" spc="-1">
              <a:solidFill>
                <a:srgbClr val="000000"/>
              </a:solidFill>
              <a:uFill>
                <a:solidFill>
                  <a:srgbClr val="FFFFFF"/>
                </a:solidFill>
              </a:uFill>
              <a:latin typeface="Arial"/>
            </a:endParaRPr>
          </a:p>
          <a:p>
            <a:pPr marL="457200" indent="-226800">
              <a:lnSpc>
                <a:spcPct val="100000"/>
              </a:lnSpc>
              <a:spcAft>
                <a:spcPts val="1409"/>
              </a:spcAft>
            </a:pPr>
            <a:r>
              <a:rPr lang="en-US" sz="1600" b="0" u="sng" strike="noStrike" spc="-1">
                <a:solidFill>
                  <a:srgbClr val="0000FF"/>
                </a:solidFill>
                <a:uFill>
                  <a:solidFill>
                    <a:srgbClr val="FFFFFF"/>
                  </a:solidFill>
                </a:uFill>
                <a:latin typeface="Source Sans Pro"/>
                <a:ea typeface="Droid Sans"/>
                <a:hlinkClick r:id="rId3"/>
              </a:rPr>
              <a:t>https://techcrunch.com/2017/08/03/high-schooler-makes-3d-printed-machine-learning-powered-eye-disease-diagnosis-system/</a:t>
            </a:r>
            <a:endParaRPr lang="en-US" sz="1600" b="0" strike="noStrike" spc="-1">
              <a:solidFill>
                <a:srgbClr val="000000"/>
              </a:solidFill>
              <a:uFill>
                <a:solidFill>
                  <a:srgbClr val="FFFFFF"/>
                </a:solidFill>
              </a:uFill>
              <a:latin typeface="Arial"/>
            </a:endParaRPr>
          </a:p>
          <a:p>
            <a:pPr marL="457200" indent="-226800">
              <a:lnSpc>
                <a:spcPct val="100000"/>
              </a:lnSpc>
              <a:spcAft>
                <a:spcPts val="1409"/>
              </a:spcAft>
            </a:pPr>
            <a:r>
              <a:rPr lang="en-US" sz="1600" b="0" u="sng" strike="noStrike" spc="-1">
                <a:solidFill>
                  <a:srgbClr val="0000FF"/>
                </a:solidFill>
                <a:uFill>
                  <a:solidFill>
                    <a:srgbClr val="FFFFFF"/>
                  </a:solidFill>
                </a:uFill>
                <a:latin typeface="Source Sans Pro"/>
                <a:ea typeface="Droid Sans"/>
                <a:hlinkClick r:id="rId4"/>
              </a:rPr>
              <a:t>http://www.businessinsider.com/google-showcases-teen-programmer-helping-diagnose-cancer-2017-5</a:t>
            </a:r>
            <a:endParaRPr lang="en-US" sz="1600" b="0" strike="noStrike" spc="-1">
              <a:solidFill>
                <a:srgbClr val="000000"/>
              </a:solidFill>
              <a:uFill>
                <a:solidFill>
                  <a:srgbClr val="FFFFFF"/>
                </a:solidFill>
              </a:uFill>
              <a:latin typeface="Arial"/>
            </a:endParaRPr>
          </a:p>
          <a:p>
            <a:pPr marL="457200" indent="-226800">
              <a:lnSpc>
                <a:spcPct val="100000"/>
              </a:lnSpc>
              <a:spcAft>
                <a:spcPts val="1409"/>
              </a:spcAft>
            </a:pPr>
            <a:r>
              <a:rPr lang="en-US" sz="1600" b="0" u="sng" strike="noStrike" spc="-1">
                <a:solidFill>
                  <a:srgbClr val="0000FF"/>
                </a:solidFill>
                <a:uFill>
                  <a:solidFill>
                    <a:srgbClr val="FFFFFF"/>
                  </a:solidFill>
                </a:uFill>
                <a:latin typeface="Source Sans Pro"/>
                <a:ea typeface="Droid Sans"/>
                <a:hlinkClick r:id="rId5"/>
              </a:rPr>
              <a:t>https://qz.com/920091/a-west-virginia-teen-taught-himself-how-to-build-a-rapping-ai-using-kanye-west-lyrics/</a:t>
            </a:r>
            <a:endParaRPr lang="en-US" sz="1600" b="0" strike="noStrike" spc="-1">
              <a:solidFill>
                <a:srgbClr val="000000"/>
              </a:solidFill>
              <a:uFill>
                <a:solidFill>
                  <a:srgbClr val="FFFFFF"/>
                </a:solidFill>
              </a:uFill>
              <a:latin typeface="Arial"/>
            </a:endParaRPr>
          </a:p>
          <a:p>
            <a:pPr marL="457200" indent="-226800">
              <a:lnSpc>
                <a:spcPct val="100000"/>
              </a:lnSpc>
              <a:spcAft>
                <a:spcPts val="1409"/>
              </a:spcAft>
            </a:pPr>
            <a:r>
              <a:rPr lang="en-US" sz="1600" b="0" u="sng" strike="noStrike" spc="-1">
                <a:solidFill>
                  <a:srgbClr val="0000FF"/>
                </a:solidFill>
                <a:uFill>
                  <a:solidFill>
                    <a:srgbClr val="FFFFFF"/>
                  </a:solidFill>
                </a:uFill>
                <a:latin typeface="Source Sans Pro"/>
                <a:ea typeface="Droid Sans"/>
                <a:hlinkClick r:id="rId6"/>
              </a:rPr>
              <a:t>http://mashable.com/2017/07/28/16-year-old-ai-genius/#7RErBIInViqQ</a:t>
            </a:r>
            <a:endParaRPr lang="en-US" sz="16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p:nvPr/>
        </p:nvSpPr>
        <p:spPr>
          <a:xfrm>
            <a:off x="148320" y="640080"/>
            <a:ext cx="2593440" cy="48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0" strike="noStrike" spc="-1">
                <a:solidFill>
                  <a:srgbClr val="000000"/>
                </a:solidFill>
                <a:uFill>
                  <a:solidFill>
                    <a:srgbClr val="FFFFFF"/>
                  </a:solidFill>
                </a:uFill>
                <a:latin typeface="Arial"/>
                <a:ea typeface="DejaVu Sans"/>
              </a:rPr>
              <a:t>Contact Details</a:t>
            </a:r>
            <a:endParaRPr lang="en-US" sz="2800" b="0" strike="noStrike" spc="-1">
              <a:solidFill>
                <a:srgbClr val="000000"/>
              </a:solidFill>
              <a:uFill>
                <a:solidFill>
                  <a:srgbClr val="FFFFFF"/>
                </a:solidFill>
              </a:uFill>
              <a:latin typeface="Arial"/>
            </a:endParaRPr>
          </a:p>
        </p:txBody>
      </p:sp>
      <p:sp>
        <p:nvSpPr>
          <p:cNvPr id="467" name="CustomShape 2"/>
          <p:cNvSpPr/>
          <p:nvPr/>
        </p:nvSpPr>
        <p:spPr>
          <a:xfrm>
            <a:off x="914400" y="2560320"/>
            <a:ext cx="5173560" cy="848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Email:  </a:t>
            </a:r>
            <a:r>
              <a:rPr lang="en-US" sz="1800" b="0" u="sng" strike="noStrike" spc="-1">
                <a:solidFill>
                  <a:srgbClr val="0000FF"/>
                </a:solidFill>
                <a:uFill>
                  <a:solidFill>
                    <a:srgbClr val="FFFFFF"/>
                  </a:solidFill>
                </a:uFill>
                <a:latin typeface="Arial"/>
                <a:ea typeface="DejaVu Sans"/>
                <a:hlinkClick r:id="rId2"/>
              </a:rPr>
              <a:t>aliasgertalib@gmail.com</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Linkedin: https://www.linkedin.com/in/aliasgertalib</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106"/>
          <p:cNvPicPr/>
          <p:nvPr/>
        </p:nvPicPr>
        <p:blipFill>
          <a:blip r:embed="rId3"/>
          <a:stretch/>
        </p:blipFill>
        <p:spPr>
          <a:xfrm>
            <a:off x="741240" y="351000"/>
            <a:ext cx="8915040" cy="6933960"/>
          </a:xfrm>
          <a:prstGeom prst="rect">
            <a:avLst/>
          </a:prstGeom>
          <a:ln>
            <a:noFill/>
          </a:ln>
        </p:spPr>
      </p:pic>
      <p:sp>
        <p:nvSpPr>
          <p:cNvPr id="135" name="CustomShape 1"/>
          <p:cNvSpPr/>
          <p:nvPr/>
        </p:nvSpPr>
        <p:spPr>
          <a:xfrm rot="12744600">
            <a:off x="9504360" y="2941920"/>
            <a:ext cx="914040" cy="3045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2"/>
          <p:cNvPicPr/>
          <p:nvPr/>
        </p:nvPicPr>
        <p:blipFill>
          <a:blip r:embed="rId2"/>
          <a:stretch/>
        </p:blipFill>
        <p:spPr>
          <a:xfrm>
            <a:off x="3103560" y="1340280"/>
            <a:ext cx="5028840" cy="5950800"/>
          </a:xfrm>
          <a:prstGeom prst="rect">
            <a:avLst/>
          </a:prstGeom>
          <a:ln>
            <a:noFill/>
          </a:ln>
        </p:spPr>
      </p:pic>
      <p:sp>
        <p:nvSpPr>
          <p:cNvPr id="137" name="TextShape 1"/>
          <p:cNvSpPr txBox="1"/>
          <p:nvPr/>
        </p:nvSpPr>
        <p:spPr>
          <a:xfrm>
            <a:off x="599760" y="301320"/>
            <a:ext cx="10797840" cy="126144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p:cNvPicPr/>
          <p:nvPr/>
        </p:nvPicPr>
        <p:blipFill>
          <a:blip r:embed="rId3"/>
          <a:stretch/>
        </p:blipFill>
        <p:spPr>
          <a:xfrm>
            <a:off x="512640" y="358200"/>
            <a:ext cx="10798200" cy="7086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3"/>
          <p:cNvPicPr/>
          <p:nvPr/>
        </p:nvPicPr>
        <p:blipFill>
          <a:blip r:embed="rId2"/>
          <a:stretch/>
        </p:blipFill>
        <p:spPr>
          <a:xfrm>
            <a:off x="3027240" y="200160"/>
            <a:ext cx="8381520" cy="7360920"/>
          </a:xfrm>
          <a:prstGeom prst="rect">
            <a:avLst/>
          </a:prstGeom>
          <a:ln>
            <a:noFill/>
          </a:ln>
        </p:spPr>
      </p:pic>
      <p:sp>
        <p:nvSpPr>
          <p:cNvPr id="140" name="CustomShape 1"/>
          <p:cNvSpPr/>
          <p:nvPr/>
        </p:nvSpPr>
        <p:spPr>
          <a:xfrm rot="10800000">
            <a:off x="11561760" y="4456440"/>
            <a:ext cx="609120" cy="19512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141" name="CustomShape 2"/>
          <p:cNvSpPr/>
          <p:nvPr/>
        </p:nvSpPr>
        <p:spPr>
          <a:xfrm>
            <a:off x="21600" y="1596240"/>
            <a:ext cx="3005280" cy="15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a:solidFill>
                  <a:srgbClr val="000000"/>
                </a:solidFill>
                <a:uFill>
                  <a:solidFill>
                    <a:srgbClr val="FFFFFF"/>
                  </a:solidFill>
                </a:uFill>
                <a:latin typeface="Arial"/>
                <a:ea typeface="DejaVu Sans"/>
              </a:rPr>
              <a:t>Different Types Of</a:t>
            </a:r>
            <a:endParaRPr lang="en-US" sz="3200" b="0" strike="noStrike" spc="-1">
              <a:solidFill>
                <a:srgbClr val="000000"/>
              </a:solidFill>
              <a:uFill>
                <a:solidFill>
                  <a:srgbClr val="FFFFFF"/>
                </a:solidFill>
              </a:uFill>
              <a:latin typeface="Arial"/>
            </a:endParaRPr>
          </a:p>
          <a:p>
            <a:pPr>
              <a:lnSpc>
                <a:spcPct val="100000"/>
              </a:lnSpc>
            </a:pPr>
            <a:r>
              <a:rPr lang="en-US" sz="3200" b="0" strike="noStrike" spc="-1">
                <a:solidFill>
                  <a:srgbClr val="000000"/>
                </a:solidFill>
                <a:uFill>
                  <a:solidFill>
                    <a:srgbClr val="FFFFFF"/>
                  </a:solidFill>
                </a:uFill>
                <a:latin typeface="Arial"/>
                <a:ea typeface="DejaVu Sans"/>
              </a:rPr>
              <a:t>Deep Learning</a:t>
            </a: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15869</TotalTime>
  <Words>3361</Words>
  <Application>Microsoft Office PowerPoint</Application>
  <PresentationFormat>Custom</PresentationFormat>
  <Paragraphs>718</Paragraphs>
  <Slides>59</Slides>
  <Notes>21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59</vt:i4>
      </vt:variant>
    </vt:vector>
  </HeadingPairs>
  <TitlesOfParts>
    <vt:vector size="74" baseType="lpstr">
      <vt:lpstr>Microsoft YaHei</vt:lpstr>
      <vt:lpstr>Arial</vt:lpstr>
      <vt:lpstr>Calibri</vt:lpstr>
      <vt:lpstr>DejaVu Sans</vt:lpstr>
      <vt:lpstr>Droid Sans</vt:lpstr>
      <vt:lpstr>medium-content-serif-font;Georgia</vt:lpstr>
      <vt:lpstr>Open Sans</vt:lpstr>
      <vt:lpstr>Source Sans Pro</vt:lpstr>
      <vt:lpstr>Source Sans Pro Light</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KISS (Keep it simple, stupid)  Machine Learning</dc:title>
  <dc:subject/>
  <dc:creator>AliMTalib</dc:creator>
  <dc:description/>
  <cp:lastModifiedBy>enactpros</cp:lastModifiedBy>
  <cp:revision>265</cp:revision>
  <dcterms:created xsi:type="dcterms:W3CDTF">2017-09-17T01:31:02Z</dcterms:created>
  <dcterms:modified xsi:type="dcterms:W3CDTF">2018-02-09T04:52:10Z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21</vt:i4>
  </property>
  <property fmtid="{D5CDD505-2E9C-101B-9397-08002B2CF9AE}" pid="8" name="PresentationFormat">
    <vt:lpwstr>Custom</vt:lpwstr>
  </property>
  <property fmtid="{D5CDD505-2E9C-101B-9397-08002B2CF9AE}" pid="9" name="ScaleCrop">
    <vt:bool>false</vt:bool>
  </property>
  <property fmtid="{D5CDD505-2E9C-101B-9397-08002B2CF9AE}" pid="10" name="ShareDoc">
    <vt:bool>false</vt:bool>
  </property>
  <property fmtid="{D5CDD505-2E9C-101B-9397-08002B2CF9AE}" pid="11" name="Slides">
    <vt:i4>59</vt:i4>
  </property>
</Properties>
</file>