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5E5A7D79-421E-4301-83B7-232C67658B5F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3838680" y="307800"/>
            <a:ext cx="2691000" cy="4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r">
              <a:lnSpc>
                <a:spcPct val="100000"/>
              </a:lnSpc>
            </a:pPr>
            <a:fld id="{11E7F6EB-BDB6-4A33-9C9B-96D982C47C5A}" type="datetime">
              <a:rPr b="0" lang="en-US" sz="12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  <a:ea typeface="DejaVu Sans"/>
              </a:rPr>
              <a:t>3/8/18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3838680" y="8409960"/>
            <a:ext cx="2691000" cy="4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/>
          <a:p>
            <a:pPr algn="r">
              <a:lnSpc>
                <a:spcPct val="100000"/>
              </a:lnSpc>
            </a:pPr>
            <a:fld id="{843B3C7A-06FB-4EEB-9EAD-1ED68CDFCA29}" type="slidenum">
              <a:rPr b="0" lang="en-US" sz="12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39840" y="4687200"/>
            <a:ext cx="6190200" cy="411336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8E248160-E246-4B89-BED8-84B274A4A79A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3/8/18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ED28BCF-5C7F-491D-858B-FC248F921164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C4A71A5E-AAA4-4CBF-8246-CA12DB35FB94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3/8/18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7C2E398-E1FB-4FE9-AB35-EC957EE19CDE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52900B2D-47E2-4E9F-AACC-C3F3CA196F1B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3/8/18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9E874F70-FE6A-4964-97C3-A7C73E9C9138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s://keras.io/applications/#xception" TargetMode="External"/><Relationship Id="rId2" Type="http://schemas.openxmlformats.org/officeDocument/2006/relationships/hyperlink" Target="https://keras.io/applications/#vgg16" TargetMode="External"/><Relationship Id="rId3" Type="http://schemas.openxmlformats.org/officeDocument/2006/relationships/hyperlink" Target="https://keras.io/applications/#vgg19" TargetMode="External"/><Relationship Id="rId4" Type="http://schemas.openxmlformats.org/officeDocument/2006/relationships/hyperlink" Target="https://keras.io/applications/#resnet50" TargetMode="External"/><Relationship Id="rId5" Type="http://schemas.openxmlformats.org/officeDocument/2006/relationships/hyperlink" Target="https://keras.io/applications/#inceptionv3" TargetMode="External"/><Relationship Id="rId6" Type="http://schemas.openxmlformats.org/officeDocument/2006/relationships/hyperlink" Target="https://keras.io/applications/#inceptionresnetv2" TargetMode="External"/><Relationship Id="rId7" Type="http://schemas.openxmlformats.org/officeDocument/2006/relationships/hyperlink" Target="https://keras.io/applications/#mobilenet" TargetMode="External"/><Relationship Id="rId8" Type="http://schemas.openxmlformats.org/officeDocument/2006/relationships/hyperlink" Target="https://keras.io/applications/#densenet" TargetMode="External"/><Relationship Id="rId9" Type="http://schemas.openxmlformats.org/officeDocument/2006/relationships/hyperlink" Target="https://keras.io/applications/#nasnet" TargetMode="External"/><Relationship Id="rId10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6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hyperlink" Target="mailto:aliasgertalib@gmail.com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278640" y="273240"/>
            <a:ext cx="8640000" cy="406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/>
          <a:p>
            <a:pPr>
              <a:lnSpc>
                <a:spcPct val="100000"/>
              </a:lnSpc>
            </a:pPr>
            <a:br/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65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Source Sans Pro Light"/>
                <a:ea typeface="DejaVu Sans"/>
              </a:rPr>
              <a:t>Deep Learning</a:t>
            </a:r>
            <a:endParaRPr b="0" lang="en-US" sz="6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6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9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Source Sans Pro Light"/>
                <a:ea typeface="DejaVu Sans"/>
              </a:rPr>
              <a:t>Convoluted Neural Networks  Part 2</a:t>
            </a:r>
            <a:endParaRPr b="0" lang="en-US" sz="29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9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9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Keras Basics for CNN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Network Design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([CONV-&gt;ReLU-&gt;Pool-&gt;CONV-&gt;ReLU-&gt;Pool-&gt;FC-&gt;Softmax_loss(during train)])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Learning Parameters  of a Model.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Hyper Parameters.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 Checkpoints/Callbacks.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 &amp; Weights Save and Restore.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Optimizer, loss, Activation Functions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Sample Dogs vs Cats Code study.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Keras Model : Sequential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Functional Model.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Sequential Model API: Create a model Layer by Layer. It cannot create models that share layers or have multiple inputs or outputs.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Functional Model API: More Flexibility, can define models where layers connect to more that just the previous or next layers, allowing us to create more complex networks.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380880" y="304920"/>
            <a:ext cx="8381520" cy="6125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Sequential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 = Sequential()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model.add(Conv2D(32,(3,3), input_shape=(32,32,3)))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model.add(Flatten())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model.add(Dense(2))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Functional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visible = Input(shape=(2,))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hidden = Dense(2)(visible)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Model= Model(inputs=visible, outputs=hidden)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Flow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Define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Compile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Save Model (optional)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Save Best Weights (optional)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Evaluate Model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Predict using saved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457200" y="228600"/>
            <a:ext cx="8229240" cy="5897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  - Define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Conv2D(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filters,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kernel_size,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Strides=1,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Padding=“valid”,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input_shape)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Input_shape is only used in the first Input Layer.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All weights and   biases are initialized by the API.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API works out all the Tensor shapes and sizes.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MaxPooling2D(    pool_size,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strides,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padding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457200" y="304920"/>
            <a:ext cx="8229240" cy="582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Flatten()  : Flattens the input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Dense(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units,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Activation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Dropout(rate)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Activation(activation)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“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relu”,”sigmoid”,”softmax”,”tanh”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5724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BatchNormalization()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Normalizes the activation of the previous layer, at each batch.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457200" y="304920"/>
            <a:ext cx="8229240" cy="582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519"/>
              </a:spcBef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After defining the model, we have to compile it.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519"/>
              </a:spcBef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model.compile(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optimizer,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Loss,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metrics)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After Compilation we have to train it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519"/>
              </a:spcBef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history= model.fit(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Batch_size,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Epoch,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verbose,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Callbacks,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Validation_data,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Steps_per_epoch)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457200" y="274680"/>
            <a:ext cx="8229240" cy="791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Compile-Metrics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457200" y="1066680"/>
            <a:ext cx="8229240" cy="50590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Metric values are recorded at the end of each epoch on the training dataset.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If there is a validation dataset, then metrics are calculated for it as well.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Keras Regression Metrics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MSE ( Mean Squared Error)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MAE ( Mean Absolute Error)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MAPE( Mean Absolute Percentage Error)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cosine 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Keras Classification Metrics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acc (Binary Accuracy/ Categorical Accuracy)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sparse_categorical_accuracy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Compile-Losses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Binary_crossentropy 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used for 0/1 labels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Categorical_crossentropy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used for 1-N Labels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457200" y="274680"/>
            <a:ext cx="8229240" cy="6393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Compile-Optimizer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1" name="TextShape 2"/>
          <p:cNvSpPr txBox="1"/>
          <p:nvPr/>
        </p:nvSpPr>
        <p:spPr>
          <a:xfrm>
            <a:off x="457200" y="1143000"/>
            <a:ext cx="8229240" cy="4982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Optimizer algorithms help us to minimize the Error Function, which is dependent on the Models internal learnable parameters used in computing values from a set of predictors.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Weight and Bias are the internal Learnable parameters, which are updated by the Optimizer algorithm, and they influence the Models learning process and the output.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Optimizers we shall use are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Adam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RMSprop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Suggested RoadMap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CNN 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 Classifications: Keras Basics 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Transfer Learning  Basics &amp; FineTuning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Localization/Identification images.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Localization/ Identification in Videos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Face Identification in Video Feed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Andriod Mobile App for Identification.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MNIST- Tensorboard Demo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Refer to Code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Transfer Learning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edium-content-serif-font;Georgia"/>
                <a:ea typeface="Microsoft YaHei"/>
              </a:rPr>
              <a:t>Storing knowledge gained while solving one problem, and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edium-content-serif-font;Georgia"/>
                <a:ea typeface="Microsoft YaHei"/>
              </a:rPr>
              <a:t>applying it to a different but related problem.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Why use Transfer Learning.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6760" indent="-1760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Symbol"/>
              <a:buChar char="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Training a Model, from scratch, requires lot of input data.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6760" indent="-1760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Symbol"/>
              <a:buChar char="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Very deep networks are very resource and cash expensive.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6760" indent="-17604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Symbol"/>
              <a:buChar char="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Determining the topology, and hyperparameters is black magic.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Transfer Learning for Images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ImageNet :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14 Million Pictures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20,000 Categories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Ready Made Models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"/>
              </a:rPr>
              <a:t>Xception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"/>
              </a:rPr>
              <a:t>VGG16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3"/>
              </a:rPr>
              <a:t>VGG19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4"/>
              </a:rPr>
              <a:t>ResNet50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5"/>
              </a:rPr>
              <a:t>InceptionV3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6"/>
              </a:rPr>
              <a:t>InceptionResNetV2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7"/>
              </a:rPr>
              <a:t>MobileNet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8"/>
              </a:rPr>
              <a:t>DenseNet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9"/>
              </a:rPr>
              <a:t>NASNet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448920" y="180000"/>
            <a:ext cx="8228880" cy="9871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Transfer Learning  Fine Tuning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79" name="Picture 2" descr=""/>
          <p:cNvPicPr/>
          <p:nvPr/>
        </p:nvPicPr>
        <p:blipFill>
          <a:blip r:embed="rId1"/>
          <a:stretch/>
        </p:blipFill>
        <p:spPr>
          <a:xfrm>
            <a:off x="914400" y="1143000"/>
            <a:ext cx="8012520" cy="5520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When to FineTune a PreTrained Model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b="1" lang="en-US" sz="32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dataset is small and similar to original dataset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the data is small, it is not a good idea to fine-tune the ConvNet due to overfitting concerns.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the data is similar to the original data, we expect higher-level features in the ConvNet to be relevant to this dataset as well. 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Hence, the best idea might be to train a linear classifier on the CNN codes.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b="1" lang="en-US" sz="32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dataset is large and similar to the original dataset.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we have more data, we can have more confidence that we won’t overfit if we were to try to fine-tune through the full network.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b="1" lang="en-US" sz="32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dataset is small but very different from the original dataset.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the data is small, it is likely best to only train a linear classifier. 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the dataset is very different, it might not be best to train the classifier form the top of the network, which contains more dataset-specific features.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Instead, it might work better to train the SVM classifier from activations somewhere earlier in the network.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b="1" lang="en-US" sz="32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New dataset is large and very different from the original dataset.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Since the dataset is very large,  we can afford to train a ConvNet from scratch. 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However, in practice it is very often still beneficial to initialize with weights from a pretrained model. 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this case, we would have enough data and confidence to fine-tune through the entire network.</a:t>
            </a:r>
            <a:endParaRPr b="0" lang="en-US" sz="27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4191120" y="274680"/>
            <a:ext cx="4495320" cy="5630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VGG16 Architecture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83" name="Picture 3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4038120" cy="6552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Transfer Learning – Dogs vs Cats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See code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Questions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113040" y="152280"/>
            <a:ext cx="903060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73800" rIns="73800" tIns="36720" bIns="36720"/>
          <a:p>
            <a:pPr algn="ctr">
              <a:lnSpc>
                <a:spcPct val="100000"/>
              </a:lnSpc>
            </a:pPr>
            <a:r>
              <a:rPr b="0" lang="en-US" sz="2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Contact Details</a:t>
            </a:r>
            <a:endParaRPr b="0" lang="en-US" sz="2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696960" y="2322720"/>
            <a:ext cx="3942720" cy="133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73800" rIns="73800" tIns="36720" bIns="36720"/>
          <a:p>
            <a:pPr>
              <a:lnSpc>
                <a:spcPct val="100000"/>
              </a:lnSpc>
            </a:pPr>
            <a:r>
              <a:rPr b="0" lang="en-US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Email:  </a:t>
            </a:r>
            <a:r>
              <a:rPr b="0" lang="en-US" sz="1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aliasgertalib@gmail.com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Linkedin: https://www.linkedin.com/in/aliasgertalib</a:t>
            </a:r>
            <a:endParaRPr b="0" lang="en-US" sz="15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274680"/>
            <a:ext cx="8229240" cy="6393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Todays Agenda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457200" y="1066680"/>
            <a:ext cx="8229240" cy="50590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Recap of Last Presentation.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 &amp; Image Loading.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Keras Basics for CNN using basic Dog vs Cat model.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MNIST model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Transfer Learning  using Predict Function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Questions.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57200" y="274680"/>
            <a:ext cx="8229240" cy="5630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4" name="TextShape 2"/>
          <p:cNvSpPr txBox="1"/>
          <p:nvPr/>
        </p:nvSpPr>
        <p:spPr>
          <a:xfrm>
            <a:off x="794520" y="954000"/>
            <a:ext cx="8229240" cy="5714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Image Data Input Parameters: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number of images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image height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image width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number of channels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number of levels per pixel.  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Image Preprocessing: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Aspect Ratio:  Square. Cropping, giving importance to the middle of the image.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Image Scaling: We use 32x32 or 64x64, Good Practice to use  an image size of Power of 2.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Mean, standard deviation of input data: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Normalizing image inputs:        We divide our RGB images pixels by 255 to get them in [0,1] range. Helps against vanishing and exploding gradients, while probably also increasing convergence speed and accuracy.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Dimensionality reduction:  Make a RGB into a Gray image( reduces 3 channels to 1)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Data Augmentation: Scaling,  </a:t>
            </a:r>
            <a:r>
              <a:rPr b="1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Rotating</a:t>
            </a: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, </a:t>
            </a:r>
            <a:r>
              <a:rPr b="1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Flipping, </a:t>
            </a: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Adding Noise, </a:t>
            </a:r>
            <a:r>
              <a:rPr b="1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Zoom , Shearing</a:t>
            </a:r>
            <a:r>
              <a:rPr b="0" lang="en-US" sz="3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Microsoft YaHei"/>
              </a:rPr>
              <a:t>, Cropping</a:t>
            </a:r>
            <a:endParaRPr b="0" lang="en-US" sz="3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57200" y="152280"/>
            <a:ext cx="8229240" cy="533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 Directory Structure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52280" y="91440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DOGCAT_STUDY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990720" y="129528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KaggleCatDog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1752480" y="167652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CustomShape 5"/>
          <p:cNvSpPr/>
          <p:nvPr/>
        </p:nvSpPr>
        <p:spPr>
          <a:xfrm>
            <a:off x="1752480" y="297180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validation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2514600" y="335268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0_cats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7"/>
          <p:cNvSpPr/>
          <p:nvPr/>
        </p:nvSpPr>
        <p:spPr>
          <a:xfrm>
            <a:off x="2514600" y="373392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1_dogs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8"/>
          <p:cNvSpPr/>
          <p:nvPr/>
        </p:nvSpPr>
        <p:spPr>
          <a:xfrm>
            <a:off x="2514600" y="205740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0_cats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9"/>
          <p:cNvSpPr/>
          <p:nvPr/>
        </p:nvSpPr>
        <p:spPr>
          <a:xfrm>
            <a:off x="2514600" y="243828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1_dogs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10"/>
          <p:cNvSpPr/>
          <p:nvPr/>
        </p:nvSpPr>
        <p:spPr>
          <a:xfrm>
            <a:off x="990720" y="457200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UserData Inputs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11"/>
          <p:cNvSpPr/>
          <p:nvPr/>
        </p:nvSpPr>
        <p:spPr>
          <a:xfrm>
            <a:off x="1012320" y="495288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UserData Outputs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12"/>
          <p:cNvSpPr/>
          <p:nvPr/>
        </p:nvSpPr>
        <p:spPr>
          <a:xfrm>
            <a:off x="1023120" y="586728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Weights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13"/>
          <p:cNvSpPr/>
          <p:nvPr/>
        </p:nvSpPr>
        <p:spPr>
          <a:xfrm>
            <a:off x="1012320" y="5486400"/>
            <a:ext cx="1980720" cy="304560"/>
          </a:xfrm>
          <a:prstGeom prst="snip1Rect">
            <a:avLst>
              <a:gd name="adj" fmla="val 16667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57200" y="274680"/>
            <a:ext cx="8229240" cy="6393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Loading Data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Use Keras ImageDataGenerator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Images are in a Tree like  Directory structure, with LABEL subdirectories.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cat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Image1.jpg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…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 200.jpg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dog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Image201.jpg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…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</a:t>
            </a:r>
            <a:r>
              <a:rPr b="0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Image400.jpg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74680"/>
            <a:ext cx="8229240" cy="791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Loading Data </a:t>
            </a:r>
            <a:r>
              <a:rPr b="0" lang="en-US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(ImageDataGenerator  cont’d)</a:t>
            </a:r>
            <a:endParaRPr b="0" lang="en-US" sz="2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457200" y="1066680"/>
            <a:ext cx="8229240" cy="5486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Create the Generator for Training and Validation Images.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train_ImageDataGenerator = ImageDataGenerator (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rescale=1./255,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horizantal_flip=True,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zoom_range=0.3,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shear_range=0.3)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train_Generator = train_ImageDataGenerator.flow_from_directory(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train_data_directory,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target_size=(image_width, image_height),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batch_size=10,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class_mode=‘categorical’)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Nb: Class_Mode can be “categorical”, or “binary”.  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Designing -  CNN Models  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There are lot of decisions to make when designing and configuring your deep learning models.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Many of these decisions, can be resolved by copying the structure of other Models.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Another approach is to design small experiments and evaluate options, using real data.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High Level Decisions: Number, Size and Types of layers in your Model.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Lower Level Decisions: Loss Functions, Activation Functions, Epoch, Batch size and Optimization Procedures.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Tuning a CNN -Hyper Parameters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Architecture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Number of Layers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Number of Neurons in each Layer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Regularization Parameters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Learning Rate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Dropout Rate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Weight Sharing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Activation Function (linear, sigmoid, tanh, relu)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Loss/Divergence Function (MSE, Cross Entropy, Binary Cross Entropy)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Algorithm for Weight updates (SGD, Adam, RMSProp…)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6865</TotalTime>
  <Application>LibreOffice/5.3.3.2$Windows_X86_64 LibreOffice_project/3d9a8b4b4e538a85e0782bd6c2d430bafe583448</Application>
  <Company>General Services Administration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2018-02-12T21:27:35Z</dcterms:created>
  <dc:creator>AliMTalib</dc:creator>
  <dc:description/>
  <dc:language>en-US</dc:language>
  <cp:lastModifiedBy/>
  <dcterms:modified xsi:type="dcterms:W3CDTF">2018-03-08T17:07:07Z</dcterms:modified>
  <cp:revision>103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General Services Administration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28</vt:i4>
  </property>
</Properties>
</file>